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0"/>
  </p:notesMasterIdLst>
  <p:sldIdLst>
    <p:sldId id="256" r:id="rId2"/>
    <p:sldId id="257" r:id="rId3"/>
    <p:sldId id="260" r:id="rId4"/>
    <p:sldId id="258" r:id="rId5"/>
    <p:sldId id="259" r:id="rId6"/>
    <p:sldId id="262" r:id="rId7"/>
    <p:sldId id="263" r:id="rId8"/>
    <p:sldId id="261" r:id="rId9"/>
    <p:sldId id="265" r:id="rId10"/>
    <p:sldId id="266" r:id="rId11"/>
    <p:sldId id="267" r:id="rId12"/>
    <p:sldId id="268" r:id="rId13"/>
    <p:sldId id="269" r:id="rId14"/>
    <p:sldId id="270" r:id="rId15"/>
    <p:sldId id="271" r:id="rId16"/>
    <p:sldId id="272" r:id="rId17"/>
    <p:sldId id="273" r:id="rId18"/>
    <p:sldId id="26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4676" autoAdjust="0"/>
  </p:normalViewPr>
  <p:slideViewPr>
    <p:cSldViewPr>
      <p:cViewPr>
        <p:scale>
          <a:sx n="94" d="100"/>
          <a:sy n="94" d="100"/>
        </p:scale>
        <p:origin x="-2124" y="-462"/>
      </p:cViewPr>
      <p:guideLst>
        <p:guide orient="horz" pos="2160"/>
        <p:guide pos="2880"/>
      </p:guideLst>
    </p:cSldViewPr>
  </p:slideViewPr>
  <p:outlineViewPr>
    <p:cViewPr>
      <p:scale>
        <a:sx n="33" d="100"/>
        <a:sy n="33" d="100"/>
      </p:scale>
      <p:origin x="0" y="381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82DE96-CCC1-48FD-87C2-2F8B3B199BEA}" type="datetimeFigureOut">
              <a:rPr lang="en-US" smtClean="0"/>
              <a:t>5/6/2014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FF4F6A-CB17-4553-AF76-6070CE4C6784}" type="slidenum">
              <a:rPr lang="en-US" smtClean="0"/>
              <a:t>‹#›</a:t>
            </a:fld>
            <a:endParaRPr lang="en-US"/>
          </a:p>
        </p:txBody>
      </p:sp>
    </p:spTree>
    <p:extLst>
      <p:ext uri="{BB962C8B-B14F-4D97-AF65-F5344CB8AC3E}">
        <p14:creationId xmlns:p14="http://schemas.microsoft.com/office/powerpoint/2010/main" val="7347068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q × a + (1-q) × c </a:t>
            </a:r>
            <a:r>
              <a:rPr lang="en-US" dirty="0" smtClean="0"/>
              <a:t>= probability of player 1 doing A</a:t>
            </a:r>
          </a:p>
          <a:p>
            <a:r>
              <a:rPr lang="en-US" b="1" dirty="0" smtClean="0"/>
              <a:t>q × e + (1-q) x g </a:t>
            </a:r>
            <a:r>
              <a:rPr lang="en-US" dirty="0" smtClean="0"/>
              <a:t>= probability of player 1 doing B</a:t>
            </a:r>
          </a:p>
          <a:p>
            <a:endParaRPr lang="en-US" dirty="0"/>
          </a:p>
        </p:txBody>
      </p:sp>
      <p:sp>
        <p:nvSpPr>
          <p:cNvPr id="4" name="Slide Number Placeholder 3"/>
          <p:cNvSpPr>
            <a:spLocks noGrp="1"/>
          </p:cNvSpPr>
          <p:nvPr>
            <p:ph type="sldNum" sz="quarter" idx="10"/>
          </p:nvPr>
        </p:nvSpPr>
        <p:spPr/>
        <p:txBody>
          <a:bodyPr/>
          <a:lstStyle/>
          <a:p>
            <a:fld id="{F7FF4F6A-CB17-4553-AF76-6070CE4C6784}" type="slidenum">
              <a:rPr lang="en-US" smtClean="0"/>
              <a:t>11</a:t>
            </a:fld>
            <a:endParaRPr lang="en-US"/>
          </a:p>
        </p:txBody>
      </p:sp>
    </p:spTree>
    <p:extLst>
      <p:ext uri="{BB962C8B-B14F-4D97-AF65-F5344CB8AC3E}">
        <p14:creationId xmlns:p14="http://schemas.microsoft.com/office/powerpoint/2010/main" val="33734649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 × a + (1-p) × e </a:t>
            </a:r>
            <a:r>
              <a:rPr lang="en-US" dirty="0" smtClean="0"/>
              <a:t>=</a:t>
            </a:r>
            <a:r>
              <a:rPr lang="en-US" b="1" dirty="0" smtClean="0"/>
              <a:t> </a:t>
            </a:r>
            <a:r>
              <a:rPr lang="en-US" dirty="0" smtClean="0"/>
              <a:t>probability of player 2 doing A</a:t>
            </a:r>
          </a:p>
          <a:p>
            <a:r>
              <a:rPr lang="en-US" b="1" dirty="0" smtClean="0"/>
              <a:t>p × c + (1-p) x g </a:t>
            </a:r>
            <a:r>
              <a:rPr lang="en-US" dirty="0" smtClean="0"/>
              <a:t>= probability of player 2 doing B</a:t>
            </a:r>
          </a:p>
          <a:p>
            <a:endParaRPr lang="en-US" dirty="0"/>
          </a:p>
        </p:txBody>
      </p:sp>
      <p:sp>
        <p:nvSpPr>
          <p:cNvPr id="4" name="Slide Number Placeholder 3"/>
          <p:cNvSpPr>
            <a:spLocks noGrp="1"/>
          </p:cNvSpPr>
          <p:nvPr>
            <p:ph type="sldNum" sz="quarter" idx="10"/>
          </p:nvPr>
        </p:nvSpPr>
        <p:spPr/>
        <p:txBody>
          <a:bodyPr/>
          <a:lstStyle/>
          <a:p>
            <a:fld id="{F7FF4F6A-CB17-4553-AF76-6070CE4C6784}" type="slidenum">
              <a:rPr lang="en-US" smtClean="0"/>
              <a:t>15</a:t>
            </a:fld>
            <a:endParaRPr lang="en-US"/>
          </a:p>
        </p:txBody>
      </p:sp>
    </p:spTree>
    <p:extLst>
      <p:ext uri="{BB962C8B-B14F-4D97-AF65-F5344CB8AC3E}">
        <p14:creationId xmlns:p14="http://schemas.microsoft.com/office/powerpoint/2010/main" val="1442030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E453F60-FF34-4806-ABC1-112A38442BDA}" type="datetimeFigureOut">
              <a:rPr lang="en-US" smtClean="0"/>
              <a:t>5/6/2014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EDDA4AA-6C31-480C-9031-BEE2277C92B6}"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453F60-FF34-4806-ABC1-112A38442BDA}" type="datetimeFigureOut">
              <a:rPr lang="en-US" smtClean="0"/>
              <a:t>5/6/2014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DDA4AA-6C31-480C-9031-BEE2277C92B6}" type="slidenum">
              <a:rPr lang="en-US" smtClean="0"/>
              <a:t>‹#›</a:t>
            </a:fld>
            <a:endParaRPr lang="en-US"/>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453F60-FF34-4806-ABC1-112A38442BDA}" type="datetimeFigureOut">
              <a:rPr lang="en-US" smtClean="0"/>
              <a:t>5/6/2014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DDA4AA-6C31-480C-9031-BEE2277C92B6}" type="slidenum">
              <a:rPr lang="en-US" smtClean="0"/>
              <a:t>‹#›</a:t>
            </a:fld>
            <a:endParaRPr lang="en-US"/>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E453F60-FF34-4806-ABC1-112A38442BDA}" type="datetimeFigureOut">
              <a:rPr lang="en-US" smtClean="0"/>
              <a:t>5/6/2014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DDA4AA-6C31-480C-9031-BEE2277C92B6}"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E453F60-FF34-4806-ABC1-112A38442BDA}" type="datetimeFigureOut">
              <a:rPr lang="en-US" smtClean="0"/>
              <a:t>5/6/2014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FEDDA4AA-6C31-480C-9031-BEE2277C92B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E453F60-FF34-4806-ABC1-112A38442BDA}" type="datetimeFigureOut">
              <a:rPr lang="en-US" smtClean="0"/>
              <a:t>5/6/2014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DDA4AA-6C31-480C-9031-BEE2277C92B6}"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E453F60-FF34-4806-ABC1-112A38442BDA}" type="datetimeFigureOut">
              <a:rPr lang="en-US" smtClean="0"/>
              <a:t>5/6/2014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DDA4AA-6C31-480C-9031-BEE2277C92B6}"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E453F60-FF34-4806-ABC1-112A38442BDA}" type="datetimeFigureOut">
              <a:rPr lang="en-US" smtClean="0"/>
              <a:t>5/6/2014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DDA4AA-6C31-480C-9031-BEE2277C92B6}" type="slidenum">
              <a:rPr lang="en-US" smtClean="0"/>
              <a:t>‹#›</a:t>
            </a:fld>
            <a:endParaRPr lang="en-US"/>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453F60-FF34-4806-ABC1-112A38442BDA}" type="datetimeFigureOut">
              <a:rPr lang="en-US" smtClean="0"/>
              <a:t>5/6/2014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DDA4AA-6C31-480C-9031-BEE2277C92B6}" type="slidenum">
              <a:rPr lang="en-US" smtClean="0"/>
              <a:t>‹#›</a:t>
            </a:fld>
            <a:endParaRPr lang="en-US"/>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E453F60-FF34-4806-ABC1-112A38442BDA}" type="datetimeFigureOut">
              <a:rPr lang="en-US" smtClean="0"/>
              <a:t>5/6/2014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DDA4AA-6C31-480C-9031-BEE2277C92B6}"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E453F60-FF34-4806-ABC1-112A38442BDA}" type="datetimeFigureOut">
              <a:rPr lang="en-US" smtClean="0"/>
              <a:t>5/6/2014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FEDDA4AA-6C31-480C-9031-BEE2277C92B6}"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E453F60-FF34-4806-ABC1-112A38442BDA}" type="datetimeFigureOut">
              <a:rPr lang="en-US" smtClean="0"/>
              <a:t>5/6/2014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EDDA4AA-6C31-480C-9031-BEE2277C92B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p:push dir="u"/>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siliconfareast.com/game-theory.htm" TargetMode="External"/><Relationship Id="rId2" Type="http://schemas.openxmlformats.org/officeDocument/2006/relationships/hyperlink" Target="http://dictionary.reference.com/browse/zero-sum+game" TargetMode="External"/><Relationship Id="rId1" Type="http://schemas.openxmlformats.org/officeDocument/2006/relationships/slideLayout" Target="../slideLayouts/slideLayout2.xml"/><Relationship Id="rId4" Type="http://schemas.openxmlformats.org/officeDocument/2006/relationships/hyperlink" Target="http://www.znu.ac.ir/members/afsharchim/lectures/MixedStrategy.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1800" dirty="0" smtClean="0"/>
              <a:t>By:</a:t>
            </a:r>
          </a:p>
          <a:p>
            <a:r>
              <a:rPr lang="en-US" sz="1800" dirty="0" err="1" smtClean="0"/>
              <a:t>Donté</a:t>
            </a:r>
            <a:r>
              <a:rPr lang="en-US" sz="1800" dirty="0" smtClean="0"/>
              <a:t> Howell</a:t>
            </a:r>
            <a:endParaRPr lang="en-US" sz="1800" dirty="0"/>
          </a:p>
        </p:txBody>
      </p:sp>
      <p:sp>
        <p:nvSpPr>
          <p:cNvPr id="2" name="Title 1"/>
          <p:cNvSpPr>
            <a:spLocks noGrp="1"/>
          </p:cNvSpPr>
          <p:nvPr>
            <p:ph type="ctrTitle"/>
          </p:nvPr>
        </p:nvSpPr>
        <p:spPr/>
        <p:txBody>
          <a:bodyPr/>
          <a:lstStyle/>
          <a:p>
            <a:r>
              <a:rPr lang="en-US" dirty="0" smtClean="0"/>
              <a:t>Game Theory in Sports</a:t>
            </a:r>
            <a:endParaRPr lang="en-US" dirty="0"/>
          </a:p>
        </p:txBody>
      </p:sp>
    </p:spTree>
    <p:extLst>
      <p:ext uri="{BB962C8B-B14F-4D97-AF65-F5344CB8AC3E}">
        <p14:creationId xmlns:p14="http://schemas.microsoft.com/office/powerpoint/2010/main" val="981947545"/>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Game Theory In Tennis</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874215135"/>
              </p:ext>
            </p:extLst>
          </p:nvPr>
        </p:nvGraphicFramePr>
        <p:xfrm>
          <a:off x="365760" y="1295400"/>
          <a:ext cx="8229600" cy="148336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gridSpan="4">
                  <a:txBody>
                    <a:bodyPr/>
                    <a:lstStyle/>
                    <a:p>
                      <a:pPr algn="ctr"/>
                      <a:r>
                        <a:rPr lang="en-US" dirty="0" smtClean="0"/>
                        <a:t>Server</a:t>
                      </a: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r>
              <a:tr h="370840">
                <a:tc rowSpan="3">
                  <a:txBody>
                    <a:bodyPr/>
                    <a:lstStyle/>
                    <a:p>
                      <a:pPr algn="ctr"/>
                      <a:endParaRPr lang="en-US" dirty="0" smtClean="0"/>
                    </a:p>
                    <a:p>
                      <a:pPr algn="ctr"/>
                      <a:r>
                        <a:rPr lang="en-US" dirty="0" smtClean="0"/>
                        <a:t>Receiver</a:t>
                      </a:r>
                      <a:endParaRPr lang="en-US" dirty="0"/>
                    </a:p>
                  </a:txBody>
                  <a:tcPr/>
                </a:tc>
                <a:tc>
                  <a:txBody>
                    <a:bodyPr/>
                    <a:lstStyle/>
                    <a:p>
                      <a:pPr algn="ctr"/>
                      <a:endParaRPr lang="en-US" dirty="0"/>
                    </a:p>
                  </a:txBody>
                  <a:tcPr/>
                </a:tc>
                <a:tc>
                  <a:txBody>
                    <a:bodyPr/>
                    <a:lstStyle/>
                    <a:p>
                      <a:pPr algn="ctr"/>
                      <a:r>
                        <a:rPr lang="en-US" dirty="0" smtClean="0"/>
                        <a:t>Forehand</a:t>
                      </a:r>
                      <a:endParaRPr lang="en-US" dirty="0"/>
                    </a:p>
                  </a:txBody>
                  <a:tcPr/>
                </a:tc>
                <a:tc>
                  <a:txBody>
                    <a:bodyPr/>
                    <a:lstStyle/>
                    <a:p>
                      <a:pPr algn="ctr"/>
                      <a:r>
                        <a:rPr lang="en-US" dirty="0" smtClean="0"/>
                        <a:t>Backhand</a:t>
                      </a:r>
                      <a:endParaRPr lang="en-US" dirty="0"/>
                    </a:p>
                  </a:txBody>
                  <a:tcPr/>
                </a:tc>
              </a:tr>
              <a:tr h="370840">
                <a:tc vMerge="1">
                  <a:txBody>
                    <a:bodyPr/>
                    <a:lstStyle/>
                    <a:p>
                      <a:pPr algn="ctr"/>
                      <a:endParaRPr lang="en-US" dirty="0"/>
                    </a:p>
                  </a:txBody>
                  <a:tcPr/>
                </a:tc>
                <a:tc>
                  <a:txBody>
                    <a:bodyPr/>
                    <a:lstStyle/>
                    <a:p>
                      <a:pPr algn="ctr"/>
                      <a:r>
                        <a:rPr lang="en-US" dirty="0" smtClean="0"/>
                        <a:t>Forehand</a:t>
                      </a:r>
                      <a:endParaRPr lang="en-US" dirty="0"/>
                    </a:p>
                  </a:txBody>
                  <a:tcPr/>
                </a:tc>
                <a:tc>
                  <a:txBody>
                    <a:bodyPr/>
                    <a:lstStyle/>
                    <a:p>
                      <a:pPr algn="ctr"/>
                      <a:r>
                        <a:rPr lang="en-US" dirty="0" smtClean="0"/>
                        <a:t>90,10</a:t>
                      </a:r>
                      <a:endParaRPr lang="en-US" dirty="0"/>
                    </a:p>
                  </a:txBody>
                  <a:tcPr/>
                </a:tc>
                <a:tc>
                  <a:txBody>
                    <a:bodyPr/>
                    <a:lstStyle/>
                    <a:p>
                      <a:pPr algn="ctr"/>
                      <a:r>
                        <a:rPr lang="en-US" dirty="0" smtClean="0"/>
                        <a:t>20,80</a:t>
                      </a:r>
                      <a:endParaRPr lang="en-US" dirty="0"/>
                    </a:p>
                  </a:txBody>
                  <a:tcPr/>
                </a:tc>
              </a:tr>
              <a:tr h="370840">
                <a:tc vMerge="1">
                  <a:txBody>
                    <a:bodyPr/>
                    <a:lstStyle/>
                    <a:p>
                      <a:pPr algn="ctr"/>
                      <a:endParaRPr lang="en-US" dirty="0"/>
                    </a:p>
                  </a:txBody>
                  <a:tcPr/>
                </a:tc>
                <a:tc>
                  <a:txBody>
                    <a:bodyPr/>
                    <a:lstStyle/>
                    <a:p>
                      <a:pPr algn="ctr"/>
                      <a:r>
                        <a:rPr lang="en-US" dirty="0" smtClean="0"/>
                        <a:t>Backhand</a:t>
                      </a:r>
                      <a:endParaRPr lang="en-US" dirty="0"/>
                    </a:p>
                  </a:txBody>
                  <a:tcPr/>
                </a:tc>
                <a:tc>
                  <a:txBody>
                    <a:bodyPr/>
                    <a:lstStyle/>
                    <a:p>
                      <a:pPr algn="ctr"/>
                      <a:r>
                        <a:rPr lang="en-US" dirty="0" smtClean="0"/>
                        <a:t>30,70</a:t>
                      </a:r>
                      <a:endParaRPr lang="en-US" dirty="0"/>
                    </a:p>
                  </a:txBody>
                  <a:tcPr/>
                </a:tc>
                <a:tc>
                  <a:txBody>
                    <a:bodyPr/>
                    <a:lstStyle/>
                    <a:p>
                      <a:pPr algn="ctr"/>
                      <a:r>
                        <a:rPr lang="en-US" dirty="0" smtClean="0"/>
                        <a:t>60,40</a:t>
                      </a:r>
                      <a:endParaRPr lang="en-US" dirty="0"/>
                    </a:p>
                  </a:txBody>
                  <a:tcPr/>
                </a:tc>
              </a:tr>
            </a:tbl>
          </a:graphicData>
        </a:graphic>
      </p:graphicFrame>
      <p:sp>
        <p:nvSpPr>
          <p:cNvPr id="8" name="TextBox 7"/>
          <p:cNvSpPr txBox="1"/>
          <p:nvPr/>
        </p:nvSpPr>
        <p:spPr>
          <a:xfrm>
            <a:off x="381000" y="3048000"/>
            <a:ext cx="8458200" cy="2308324"/>
          </a:xfrm>
          <a:prstGeom prst="rect">
            <a:avLst/>
          </a:prstGeom>
          <a:noFill/>
        </p:spPr>
        <p:txBody>
          <a:bodyPr wrap="square" rtlCol="0">
            <a:spAutoFit/>
          </a:bodyPr>
          <a:lstStyle/>
          <a:p>
            <a:r>
              <a:rPr lang="en-US" dirty="0" smtClean="0"/>
              <a:t>In this example the payoff for the Receiver is the probability of saving, </a:t>
            </a:r>
          </a:p>
          <a:p>
            <a:r>
              <a:rPr lang="en-US" dirty="0" smtClean="0"/>
              <a:t>and the payoff for the Server is the probability of scoring,</a:t>
            </a:r>
          </a:p>
          <a:p>
            <a:pPr marL="285750" indent="-285750">
              <a:buFont typeface="Arial" panose="020B0604020202020204" pitchFamily="34" charset="0"/>
              <a:buChar char="•"/>
            </a:pPr>
            <a:r>
              <a:rPr lang="en-US" dirty="0"/>
              <a:t>Let’s consider the potential strategies for the </a:t>
            </a:r>
            <a:r>
              <a:rPr lang="en-US" dirty="0" smtClean="0"/>
              <a:t>Server:</a:t>
            </a:r>
          </a:p>
          <a:p>
            <a:pPr marL="742950" lvl="1" indent="-285750">
              <a:buFont typeface="Arial" panose="020B0604020202020204" pitchFamily="34" charset="0"/>
              <a:buChar char="•"/>
            </a:pPr>
            <a:r>
              <a:rPr lang="en-US" dirty="0" smtClean="0"/>
              <a:t>If </a:t>
            </a:r>
            <a:r>
              <a:rPr lang="en-US" dirty="0"/>
              <a:t>the Server always aims Forehands then the </a:t>
            </a:r>
            <a:r>
              <a:rPr lang="en-US" dirty="0" smtClean="0"/>
              <a:t>Receiver (anticipating </a:t>
            </a:r>
            <a:r>
              <a:rPr lang="en-US" dirty="0"/>
              <a:t>the </a:t>
            </a:r>
            <a:r>
              <a:rPr lang="en-US" dirty="0" smtClean="0"/>
              <a:t>Forehand serve</a:t>
            </a:r>
            <a:r>
              <a:rPr lang="en-US" dirty="0"/>
              <a:t>) will always </a:t>
            </a:r>
            <a:r>
              <a:rPr lang="en-US" dirty="0" smtClean="0"/>
              <a:t>move Forehands, and </a:t>
            </a:r>
            <a:r>
              <a:rPr lang="en-US" dirty="0"/>
              <a:t>the payoﬀs will be (90,10) to Receiver </a:t>
            </a:r>
            <a:r>
              <a:rPr lang="en-US" dirty="0" smtClean="0"/>
              <a:t>and Server respectively.</a:t>
            </a:r>
          </a:p>
          <a:p>
            <a:pPr marL="742950" lvl="1" indent="-285750">
              <a:buFont typeface="Arial" panose="020B0604020202020204" pitchFamily="34" charset="0"/>
              <a:buChar char="•"/>
            </a:pPr>
            <a:r>
              <a:rPr lang="en-US" dirty="0" smtClean="0"/>
              <a:t>If </a:t>
            </a:r>
            <a:r>
              <a:rPr lang="en-US" dirty="0"/>
              <a:t>the Server always aims Backhands then the </a:t>
            </a:r>
            <a:r>
              <a:rPr lang="en-US" dirty="0" smtClean="0"/>
              <a:t>Receiver (anticipating </a:t>
            </a:r>
            <a:r>
              <a:rPr lang="en-US" dirty="0"/>
              <a:t>the Backhand serve) will always </a:t>
            </a:r>
            <a:r>
              <a:rPr lang="en-US" dirty="0" smtClean="0"/>
              <a:t>move Backhands </a:t>
            </a:r>
            <a:r>
              <a:rPr lang="en-US" dirty="0"/>
              <a:t>and the payoﬀs will be (60,40).</a:t>
            </a:r>
          </a:p>
        </p:txBody>
      </p:sp>
    </p:spTree>
    <p:extLst>
      <p:ext uri="{BB962C8B-B14F-4D97-AF65-F5344CB8AC3E}">
        <p14:creationId xmlns:p14="http://schemas.microsoft.com/office/powerpoint/2010/main" val="10928832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randombar(horizontal)">
                                      <p:cBhvr>
                                        <p:cTn id="12" dur="500"/>
                                        <p:tgtEl>
                                          <p:spTgt spid="8">
                                            <p:txEl>
                                              <p:pRg st="0" end="0"/>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animEffect transition="in" filter="randombar(horizontal)">
                                      <p:cBhvr>
                                        <p:cTn id="15" dur="500"/>
                                        <p:tgtEl>
                                          <p:spTgt spid="8">
                                            <p:txEl>
                                              <p:pRg st="1" end="1"/>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8">
                                            <p:txEl>
                                              <p:pRg st="2" end="2"/>
                                            </p:txEl>
                                          </p:spTgt>
                                        </p:tgtEl>
                                        <p:attrNameLst>
                                          <p:attrName>style.visibility</p:attrName>
                                        </p:attrNameLst>
                                      </p:cBhvr>
                                      <p:to>
                                        <p:strVal val="visible"/>
                                      </p:to>
                                    </p:set>
                                    <p:animEffect transition="in" filter="randombar(horizontal)">
                                      <p:cBhvr>
                                        <p:cTn id="18" dur="500"/>
                                        <p:tgtEl>
                                          <p:spTgt spid="8">
                                            <p:txEl>
                                              <p:pRg st="2" end="2"/>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Effect transition="in" filter="randombar(horizontal)">
                                      <p:cBhvr>
                                        <p:cTn id="21" dur="500"/>
                                        <p:tgtEl>
                                          <p:spTgt spid="8">
                                            <p:txEl>
                                              <p:pRg st="3" end="3"/>
                                            </p:txEl>
                                          </p:spTgt>
                                        </p:tgtEl>
                                      </p:cBhvr>
                                    </p:animEffect>
                                  </p:childTnLst>
                                </p:cTn>
                              </p:par>
                              <p:par>
                                <p:cTn id="22" presetID="14" presetClass="entr" presetSubtype="10" fill="hold" nodeType="withEffect">
                                  <p:stCondLst>
                                    <p:cond delay="0"/>
                                  </p:stCondLst>
                                  <p:childTnLst>
                                    <p:set>
                                      <p:cBhvr>
                                        <p:cTn id="23" dur="1" fill="hold">
                                          <p:stCondLst>
                                            <p:cond delay="0"/>
                                          </p:stCondLst>
                                        </p:cTn>
                                        <p:tgtEl>
                                          <p:spTgt spid="8">
                                            <p:txEl>
                                              <p:pRg st="4" end="4"/>
                                            </p:txEl>
                                          </p:spTgt>
                                        </p:tgtEl>
                                        <p:attrNameLst>
                                          <p:attrName>style.visibility</p:attrName>
                                        </p:attrNameLst>
                                      </p:cBhvr>
                                      <p:to>
                                        <p:strVal val="visible"/>
                                      </p:to>
                                    </p:set>
                                    <p:animEffect transition="in" filter="randombar(horizontal)">
                                      <p:cBhvr>
                                        <p:cTn id="24"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Game Theory In Tennis</a:t>
            </a:r>
            <a:endParaRPr lang="en-US" dirty="0"/>
          </a:p>
        </p:txBody>
      </p:sp>
      <p:sp>
        <p:nvSpPr>
          <p:cNvPr id="3" name="Content Placeholder 2"/>
          <p:cNvSpPr>
            <a:spLocks noGrp="1"/>
          </p:cNvSpPr>
          <p:nvPr>
            <p:ph sz="quarter" idx="1"/>
          </p:nvPr>
        </p:nvSpPr>
        <p:spPr/>
        <p:txBody>
          <a:bodyPr>
            <a:normAutofit lnSpcReduction="10000"/>
          </a:bodyPr>
          <a:lstStyle/>
          <a:p>
            <a:r>
              <a:rPr lang="en-US" sz="2800" dirty="0" smtClean="0">
                <a:latin typeface="Times New Roman" panose="02020603050405020304" pitchFamily="18" charset="0"/>
                <a:cs typeface="Times New Roman" panose="02020603050405020304" pitchFamily="18" charset="0"/>
              </a:rPr>
              <a:t>Obviously the server wants the probability to be more in his favor. So the next step would be to find the best mixed strategy for the server to have his best possible performance. </a:t>
            </a:r>
          </a:p>
          <a:p>
            <a:r>
              <a:rPr lang="en-US" sz="2800" dirty="0">
                <a:latin typeface="Times New Roman" panose="02020603050405020304" pitchFamily="18" charset="0"/>
                <a:cs typeface="Times New Roman" panose="02020603050405020304" pitchFamily="18" charset="0"/>
              </a:rPr>
              <a:t>Suppose the Server aims Forehands with q probability </a:t>
            </a:r>
            <a:r>
              <a:rPr lang="en-US" sz="2800" dirty="0" smtClean="0">
                <a:latin typeface="Times New Roman" panose="02020603050405020304" pitchFamily="18" charset="0"/>
                <a:cs typeface="Times New Roman" panose="02020603050405020304" pitchFamily="18" charset="0"/>
              </a:rPr>
              <a:t>and Backhands </a:t>
            </a:r>
            <a:r>
              <a:rPr lang="en-US" sz="2800" dirty="0">
                <a:latin typeface="Times New Roman" panose="02020603050405020304" pitchFamily="18" charset="0"/>
                <a:cs typeface="Times New Roman" panose="02020603050405020304" pitchFamily="18" charset="0"/>
              </a:rPr>
              <a:t>with 1-q probability. Then the Receiver’s payoﬀ </a:t>
            </a:r>
            <a:r>
              <a:rPr lang="en-US" sz="2800" dirty="0" smtClean="0">
                <a:latin typeface="Times New Roman" panose="02020603050405020304" pitchFamily="18" charset="0"/>
                <a:cs typeface="Times New Roman" panose="02020603050405020304" pitchFamily="18" charset="0"/>
              </a:rPr>
              <a:t>is:</a:t>
            </a:r>
          </a:p>
          <a:p>
            <a:pPr lvl="1"/>
            <a:r>
              <a:rPr lang="en-US" sz="2600" dirty="0" smtClean="0">
                <a:latin typeface="Times New Roman" panose="02020603050405020304" pitchFamily="18" charset="0"/>
                <a:cs typeface="Times New Roman" panose="02020603050405020304" pitchFamily="18" charset="0"/>
              </a:rPr>
              <a:t>q x 90 + (</a:t>
            </a:r>
            <a:r>
              <a:rPr lang="en-US" sz="2600" dirty="0">
                <a:latin typeface="Times New Roman" panose="02020603050405020304" pitchFamily="18" charset="0"/>
                <a:cs typeface="Times New Roman" panose="02020603050405020304" pitchFamily="18" charset="0"/>
              </a:rPr>
              <a:t>1-q</a:t>
            </a:r>
            <a:r>
              <a:rPr lang="en-US" sz="2600" dirty="0" smtClean="0">
                <a:latin typeface="Times New Roman" panose="02020603050405020304" pitchFamily="18" charset="0"/>
                <a:cs typeface="Times New Roman" panose="02020603050405020304" pitchFamily="18" charset="0"/>
              </a:rPr>
              <a:t>) x 20 </a:t>
            </a:r>
            <a:r>
              <a:rPr lang="en-US" sz="2600" dirty="0">
                <a:latin typeface="Times New Roman" panose="02020603050405020304" pitchFamily="18" charset="0"/>
                <a:cs typeface="Times New Roman" panose="02020603050405020304" pitchFamily="18" charset="0"/>
              </a:rPr>
              <a:t>= 20 + 70q if she moves Forehands </a:t>
            </a:r>
            <a:endParaRPr lang="en-US" sz="2600" dirty="0" smtClean="0">
              <a:latin typeface="Times New Roman" panose="02020603050405020304" pitchFamily="18" charset="0"/>
              <a:cs typeface="Times New Roman" panose="02020603050405020304" pitchFamily="18" charset="0"/>
            </a:endParaRPr>
          </a:p>
          <a:p>
            <a:pPr lvl="1"/>
            <a:r>
              <a:rPr lang="en-US" sz="2600" dirty="0" smtClean="0">
                <a:latin typeface="Times New Roman" panose="02020603050405020304" pitchFamily="18" charset="0"/>
                <a:cs typeface="Times New Roman" panose="02020603050405020304" pitchFamily="18" charset="0"/>
              </a:rPr>
              <a:t>q x 30 + (</a:t>
            </a:r>
            <a:r>
              <a:rPr lang="en-US" sz="2600" dirty="0">
                <a:latin typeface="Times New Roman" panose="02020603050405020304" pitchFamily="18" charset="0"/>
                <a:cs typeface="Times New Roman" panose="02020603050405020304" pitchFamily="18" charset="0"/>
              </a:rPr>
              <a:t>1-q</a:t>
            </a:r>
            <a:r>
              <a:rPr lang="en-US" sz="2600" dirty="0" smtClean="0">
                <a:latin typeface="Times New Roman" panose="02020603050405020304" pitchFamily="18" charset="0"/>
                <a:cs typeface="Times New Roman" panose="02020603050405020304" pitchFamily="18" charset="0"/>
              </a:rPr>
              <a:t>) x 60 </a:t>
            </a:r>
            <a:r>
              <a:rPr lang="en-US" sz="2600" dirty="0">
                <a:latin typeface="Times New Roman" panose="02020603050405020304" pitchFamily="18" charset="0"/>
                <a:cs typeface="Times New Roman" panose="02020603050405020304" pitchFamily="18" charset="0"/>
              </a:rPr>
              <a:t>= 60 - 30q if she </a:t>
            </a:r>
            <a:r>
              <a:rPr lang="en-US" sz="2600" dirty="0" smtClean="0">
                <a:latin typeface="Times New Roman" panose="02020603050405020304" pitchFamily="18" charset="0"/>
                <a:cs typeface="Times New Roman" panose="02020603050405020304" pitchFamily="18" charset="0"/>
              </a:rPr>
              <a:t>moves Backhands</a:t>
            </a:r>
            <a:r>
              <a:rPr lang="en-US" sz="26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76149274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par>
                                <p:cTn id="27" presetID="31"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Game Theory In Tennis</a:t>
            </a:r>
          </a:p>
        </p:txBody>
      </p:sp>
      <p:sp>
        <p:nvSpPr>
          <p:cNvPr id="3" name="Content Placeholder 2"/>
          <p:cNvSpPr>
            <a:spLocks noGrp="1"/>
          </p:cNvSpPr>
          <p:nvPr>
            <p:ph sz="quarter" idx="1"/>
          </p:nvPr>
        </p:nvSpPr>
        <p:spPr/>
        <p:txBody>
          <a:bodyPr>
            <a:normAutofit/>
          </a:bodyPr>
          <a:lstStyle/>
          <a:p>
            <a:r>
              <a:rPr lang="en-US" dirty="0" smtClean="0"/>
              <a:t>From these solutions the server sees that the receiver is going to want to maximize their chance of a payoff. Therefore the receiver would move:</a:t>
            </a:r>
          </a:p>
          <a:p>
            <a:pPr lvl="1"/>
            <a:r>
              <a:rPr lang="en-US" dirty="0"/>
              <a:t>Forehands if 20 + </a:t>
            </a:r>
            <a:r>
              <a:rPr lang="en-US" dirty="0" smtClean="0"/>
              <a:t>70q &gt; 60 </a:t>
            </a:r>
            <a:r>
              <a:rPr lang="en-US" dirty="0"/>
              <a:t>- </a:t>
            </a:r>
            <a:r>
              <a:rPr lang="en-US" dirty="0" smtClean="0"/>
              <a:t>30q</a:t>
            </a:r>
          </a:p>
          <a:p>
            <a:pPr lvl="1"/>
            <a:r>
              <a:rPr lang="en-US" dirty="0" smtClean="0"/>
              <a:t>Backhands </a:t>
            </a:r>
            <a:r>
              <a:rPr lang="en-US" dirty="0"/>
              <a:t>if 20 + </a:t>
            </a:r>
            <a:r>
              <a:rPr lang="en-US" dirty="0" smtClean="0"/>
              <a:t>70q &lt; 60 </a:t>
            </a:r>
            <a:r>
              <a:rPr lang="en-US" dirty="0"/>
              <a:t>- </a:t>
            </a:r>
            <a:r>
              <a:rPr lang="en-US" dirty="0" smtClean="0"/>
              <a:t>30q</a:t>
            </a:r>
            <a:endParaRPr lang="en-US" dirty="0"/>
          </a:p>
          <a:p>
            <a:pPr lvl="1"/>
            <a:r>
              <a:rPr lang="en-US" dirty="0" smtClean="0"/>
              <a:t>Either </a:t>
            </a:r>
            <a:r>
              <a:rPr lang="en-US" dirty="0"/>
              <a:t>one if 20 + 70q = 60 - 30q.</a:t>
            </a:r>
          </a:p>
          <a:p>
            <a:pPr lvl="2"/>
            <a:r>
              <a:rPr lang="en-US" dirty="0" smtClean="0"/>
              <a:t>The </a:t>
            </a:r>
            <a:r>
              <a:rPr lang="en-US" dirty="0"/>
              <a:t>Receiver’s payoﬀ is the larger of 20+70q </a:t>
            </a:r>
            <a:r>
              <a:rPr lang="en-US" dirty="0" smtClean="0"/>
              <a:t>and 60-30q</a:t>
            </a:r>
            <a:endParaRPr lang="en-US" dirty="0"/>
          </a:p>
        </p:txBody>
      </p:sp>
    </p:spTree>
    <p:extLst>
      <p:ext uri="{BB962C8B-B14F-4D97-AF65-F5344CB8AC3E}">
        <p14:creationId xmlns:p14="http://schemas.microsoft.com/office/powerpoint/2010/main" val="97297643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Game Theory In Tennis</a:t>
            </a:r>
          </a:p>
        </p:txBody>
      </p:sp>
      <p:sp>
        <p:nvSpPr>
          <p:cNvPr id="3" name="Content Placeholder 2"/>
          <p:cNvSpPr>
            <a:spLocks noGrp="1"/>
          </p:cNvSpPr>
          <p:nvPr>
            <p:ph sz="quarter" idx="1"/>
          </p:nvPr>
        </p:nvSpPr>
        <p:spPr/>
        <p:txBody>
          <a:bodyPr>
            <a:normAutofit/>
          </a:bodyPr>
          <a:lstStyle/>
          <a:p>
            <a:r>
              <a:rPr lang="en-US" dirty="0" smtClean="0"/>
              <a:t>In order for the server to maximize his payoff, he has to minimize the payoff of the receiver. He can do that by setting the two probabilities equal to each other.</a:t>
            </a:r>
          </a:p>
          <a:p>
            <a:pPr lvl="1"/>
            <a:r>
              <a:rPr lang="en-US" dirty="0"/>
              <a:t>20 + </a:t>
            </a:r>
            <a:r>
              <a:rPr lang="en-US" dirty="0" smtClean="0"/>
              <a:t>70q = 60 − 30q =&gt; 100q = 40 =&gt; q = 0.4 = 40%</a:t>
            </a:r>
          </a:p>
          <a:p>
            <a:r>
              <a:rPr lang="en-US" dirty="0" smtClean="0"/>
              <a:t>This solution tells the </a:t>
            </a:r>
            <a:r>
              <a:rPr lang="en-US" dirty="0"/>
              <a:t>server that </a:t>
            </a:r>
            <a:r>
              <a:rPr lang="en-US" dirty="0" smtClean="0"/>
              <a:t>in </a:t>
            </a:r>
            <a:r>
              <a:rPr lang="en-US" dirty="0"/>
              <a:t>order to maximize his payoﬀ the Server should </a:t>
            </a:r>
            <a:r>
              <a:rPr lang="en-US" dirty="0" smtClean="0"/>
              <a:t>aim Forehands </a:t>
            </a:r>
            <a:r>
              <a:rPr lang="en-US" dirty="0"/>
              <a:t>40% of the time and Backhands 60% of the time. </a:t>
            </a:r>
            <a:r>
              <a:rPr lang="en-US" dirty="0" smtClean="0"/>
              <a:t>In this </a:t>
            </a:r>
            <a:r>
              <a:rPr lang="en-US" dirty="0"/>
              <a:t>case the Receiver’s payoﬀ will </a:t>
            </a:r>
            <a:r>
              <a:rPr lang="en-US" dirty="0" smtClean="0"/>
              <a:t>be:</a:t>
            </a:r>
          </a:p>
          <a:p>
            <a:pPr lvl="1"/>
            <a:r>
              <a:rPr lang="en-US" dirty="0" smtClean="0"/>
              <a:t> </a:t>
            </a:r>
            <a:r>
              <a:rPr lang="en-US" dirty="0"/>
              <a:t>20 + </a:t>
            </a:r>
            <a:r>
              <a:rPr lang="en-US" dirty="0" smtClean="0"/>
              <a:t>70 × 0.4 </a:t>
            </a:r>
            <a:r>
              <a:rPr lang="en-US" dirty="0"/>
              <a:t>= 60 </a:t>
            </a:r>
            <a:r>
              <a:rPr lang="en-US" dirty="0" smtClean="0"/>
              <a:t>– 30 × 0.4 </a:t>
            </a:r>
            <a:r>
              <a:rPr lang="en-US" dirty="0"/>
              <a:t>= </a:t>
            </a:r>
            <a:r>
              <a:rPr lang="en-US" dirty="0" smtClean="0"/>
              <a:t>48%</a:t>
            </a:r>
          </a:p>
        </p:txBody>
      </p:sp>
    </p:spTree>
    <p:extLst>
      <p:ext uri="{BB962C8B-B14F-4D97-AF65-F5344CB8AC3E}">
        <p14:creationId xmlns:p14="http://schemas.microsoft.com/office/powerpoint/2010/main" val="284661302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anim calcmode="lin" valueType="num">
                                      <p:cBhvr>
                                        <p:cTn id="22"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2000"/>
                                        <p:tgtEl>
                                          <p:spTgt spid="3">
                                            <p:txEl>
                                              <p:pRg st="3" end="3"/>
                                            </p:txEl>
                                          </p:spTgt>
                                        </p:tgtEl>
                                      </p:cBhvr>
                                    </p:animEffect>
                                    <p:anim calcmode="lin" valueType="num">
                                      <p:cBhvr>
                                        <p:cTn id="29"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30"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Game Theory In Tennis</a:t>
            </a:r>
          </a:p>
        </p:txBody>
      </p:sp>
      <p:sp>
        <p:nvSpPr>
          <p:cNvPr id="3" name="Content Placeholder 2"/>
          <p:cNvSpPr>
            <a:spLocks noGrp="1"/>
          </p:cNvSpPr>
          <p:nvPr>
            <p:ph sz="quarter" idx="1"/>
          </p:nvPr>
        </p:nvSpPr>
        <p:spPr/>
        <p:txBody>
          <a:bodyPr/>
          <a:lstStyle/>
          <a:p>
            <a:r>
              <a:rPr lang="en-US" dirty="0" smtClean="0"/>
              <a:t>The result of Server mixing his serves 40-60 </a:t>
            </a:r>
            <a:r>
              <a:rPr lang="en-US" dirty="0"/>
              <a:t>then the </a:t>
            </a:r>
            <a:r>
              <a:rPr lang="en-US" dirty="0" smtClean="0"/>
              <a:t>Receiver’s payoﬀ </a:t>
            </a:r>
            <a:r>
              <a:rPr lang="en-US" dirty="0"/>
              <a:t>will be </a:t>
            </a:r>
            <a:r>
              <a:rPr lang="en-US" dirty="0" smtClean="0"/>
              <a:t>48%chance of saving it </a:t>
            </a:r>
            <a:r>
              <a:rPr lang="en-US" dirty="0"/>
              <a:t>whether </a:t>
            </a:r>
            <a:r>
              <a:rPr lang="en-US" dirty="0" smtClean="0"/>
              <a:t>he/she </a:t>
            </a:r>
            <a:r>
              <a:rPr lang="en-US" dirty="0"/>
              <a:t>moves Forehands or </a:t>
            </a:r>
            <a:r>
              <a:rPr lang="en-US" dirty="0" smtClean="0"/>
              <a:t>Backhands, or </a:t>
            </a:r>
            <a:r>
              <a:rPr lang="en-US" dirty="0"/>
              <a:t>mixes between </a:t>
            </a:r>
            <a:r>
              <a:rPr lang="en-US" dirty="0" smtClean="0"/>
              <a:t>them. </a:t>
            </a:r>
          </a:p>
          <a:p>
            <a:r>
              <a:rPr lang="en-US" dirty="0" smtClean="0"/>
              <a:t>Therefore </a:t>
            </a:r>
            <a:r>
              <a:rPr lang="en-US" dirty="0"/>
              <a:t>the Server’s payoﬀ will </a:t>
            </a:r>
            <a:r>
              <a:rPr lang="en-US" dirty="0" smtClean="0"/>
              <a:t>be: </a:t>
            </a:r>
          </a:p>
          <a:p>
            <a:pPr lvl="1"/>
            <a:r>
              <a:rPr lang="en-US" dirty="0" smtClean="0"/>
              <a:t>100-48 </a:t>
            </a:r>
            <a:r>
              <a:rPr lang="en-US" dirty="0"/>
              <a:t>= </a:t>
            </a:r>
            <a:r>
              <a:rPr lang="en-US" dirty="0" smtClean="0"/>
              <a:t>52% of successfully scoring</a:t>
            </a:r>
            <a:endParaRPr lang="en-US" dirty="0"/>
          </a:p>
        </p:txBody>
      </p:sp>
    </p:spTree>
    <p:extLst>
      <p:ext uri="{BB962C8B-B14F-4D97-AF65-F5344CB8AC3E}">
        <p14:creationId xmlns:p14="http://schemas.microsoft.com/office/powerpoint/2010/main" val="149453395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par>
                                <p:cTn id="39" presetID="26" presetClass="entr" presetSubtype="0" fill="hold" nodeType="with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wipe(down)">
                                      <p:cBhvr>
                                        <p:cTn id="41" dur="580">
                                          <p:stCondLst>
                                            <p:cond delay="0"/>
                                          </p:stCondLst>
                                        </p:cTn>
                                        <p:tgtEl>
                                          <p:spTgt spid="3">
                                            <p:txEl>
                                              <p:pRg st="2" end="2"/>
                                            </p:txEl>
                                          </p:spTgt>
                                        </p:tgtEl>
                                      </p:cBhvr>
                                    </p:animEffect>
                                    <p:anim calcmode="lin" valueType="num">
                                      <p:cBhvr>
                                        <p:cTn id="42"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2" end="2"/>
                                            </p:txEl>
                                          </p:spTgt>
                                        </p:tgtEl>
                                      </p:cBhvr>
                                      <p:to x="100000" y="60000"/>
                                    </p:animScale>
                                    <p:animScale>
                                      <p:cBhvr>
                                        <p:cTn id="48" dur="166" decel="50000">
                                          <p:stCondLst>
                                            <p:cond delay="676"/>
                                          </p:stCondLst>
                                        </p:cTn>
                                        <p:tgtEl>
                                          <p:spTgt spid="3">
                                            <p:txEl>
                                              <p:pRg st="2" end="2"/>
                                            </p:txEl>
                                          </p:spTgt>
                                        </p:tgtEl>
                                      </p:cBhvr>
                                      <p:to x="100000" y="100000"/>
                                    </p:animScale>
                                    <p:animScale>
                                      <p:cBhvr>
                                        <p:cTn id="49" dur="26">
                                          <p:stCondLst>
                                            <p:cond delay="1312"/>
                                          </p:stCondLst>
                                        </p:cTn>
                                        <p:tgtEl>
                                          <p:spTgt spid="3">
                                            <p:txEl>
                                              <p:pRg st="2" end="2"/>
                                            </p:txEl>
                                          </p:spTgt>
                                        </p:tgtEl>
                                      </p:cBhvr>
                                      <p:to x="100000" y="80000"/>
                                    </p:animScale>
                                    <p:animScale>
                                      <p:cBhvr>
                                        <p:cTn id="50" dur="166" decel="50000">
                                          <p:stCondLst>
                                            <p:cond delay="1338"/>
                                          </p:stCondLst>
                                        </p:cTn>
                                        <p:tgtEl>
                                          <p:spTgt spid="3">
                                            <p:txEl>
                                              <p:pRg st="2" end="2"/>
                                            </p:txEl>
                                          </p:spTgt>
                                        </p:tgtEl>
                                      </p:cBhvr>
                                      <p:to x="100000" y="100000"/>
                                    </p:animScale>
                                    <p:animScale>
                                      <p:cBhvr>
                                        <p:cTn id="51" dur="26">
                                          <p:stCondLst>
                                            <p:cond delay="1642"/>
                                          </p:stCondLst>
                                        </p:cTn>
                                        <p:tgtEl>
                                          <p:spTgt spid="3">
                                            <p:txEl>
                                              <p:pRg st="2" end="2"/>
                                            </p:txEl>
                                          </p:spTgt>
                                        </p:tgtEl>
                                      </p:cBhvr>
                                      <p:to x="100000" y="90000"/>
                                    </p:animScale>
                                    <p:animScale>
                                      <p:cBhvr>
                                        <p:cTn id="52" dur="166" decel="50000">
                                          <p:stCondLst>
                                            <p:cond delay="1668"/>
                                          </p:stCondLst>
                                        </p:cTn>
                                        <p:tgtEl>
                                          <p:spTgt spid="3">
                                            <p:txEl>
                                              <p:pRg st="2" end="2"/>
                                            </p:txEl>
                                          </p:spTgt>
                                        </p:tgtEl>
                                      </p:cBhvr>
                                      <p:to x="100000" y="100000"/>
                                    </p:animScale>
                                    <p:animScale>
                                      <p:cBhvr>
                                        <p:cTn id="53" dur="26">
                                          <p:stCondLst>
                                            <p:cond delay="1808"/>
                                          </p:stCondLst>
                                        </p:cTn>
                                        <p:tgtEl>
                                          <p:spTgt spid="3">
                                            <p:txEl>
                                              <p:pRg st="2" end="2"/>
                                            </p:txEl>
                                          </p:spTgt>
                                        </p:tgtEl>
                                      </p:cBhvr>
                                      <p:to x="100000" y="95000"/>
                                    </p:animScale>
                                    <p:animScale>
                                      <p:cBhvr>
                                        <p:cTn id="54"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Game Theory In Tennis</a:t>
            </a:r>
          </a:p>
        </p:txBody>
      </p:sp>
      <p:sp>
        <p:nvSpPr>
          <p:cNvPr id="3" name="Content Placeholder 2"/>
          <p:cNvSpPr>
            <a:spLocks noGrp="1"/>
          </p:cNvSpPr>
          <p:nvPr>
            <p:ph sz="quarter" idx="1"/>
          </p:nvPr>
        </p:nvSpPr>
        <p:spPr/>
        <p:txBody>
          <a:bodyPr>
            <a:normAutofit/>
          </a:bodyPr>
          <a:lstStyle/>
          <a:p>
            <a:r>
              <a:rPr lang="en-US" dirty="0" smtClean="0"/>
              <a:t>NOW, lets do the same thing but for the receiver</a:t>
            </a:r>
          </a:p>
          <a:p>
            <a:r>
              <a:rPr lang="en-US" dirty="0" smtClean="0"/>
              <a:t>Lets say the receiver doesn’t mix up their strategy, then the server will move its strategy to the side </a:t>
            </a:r>
            <a:r>
              <a:rPr lang="en-US" dirty="0"/>
              <a:t>more </a:t>
            </a:r>
            <a:r>
              <a:rPr lang="en-US" dirty="0" smtClean="0"/>
              <a:t>favorable to </a:t>
            </a:r>
            <a:r>
              <a:rPr lang="en-US" dirty="0"/>
              <a:t>them. </a:t>
            </a:r>
            <a:endParaRPr lang="en-US" dirty="0" smtClean="0"/>
          </a:p>
          <a:p>
            <a:pPr lvl="1"/>
            <a:r>
              <a:rPr lang="en-US" dirty="0" smtClean="0"/>
              <a:t>Suppose </a:t>
            </a:r>
            <a:r>
              <a:rPr lang="en-US" dirty="0"/>
              <a:t>the Receiver moves </a:t>
            </a:r>
            <a:r>
              <a:rPr lang="en-US" dirty="0" smtClean="0"/>
              <a:t>for Forehands </a:t>
            </a:r>
            <a:r>
              <a:rPr lang="en-US" dirty="0"/>
              <a:t>with p </a:t>
            </a:r>
            <a:r>
              <a:rPr lang="en-US" dirty="0" smtClean="0"/>
              <a:t>probability. Then their </a:t>
            </a:r>
            <a:r>
              <a:rPr lang="en-US" dirty="0"/>
              <a:t>payoﬀ </a:t>
            </a:r>
            <a:r>
              <a:rPr lang="en-US" dirty="0" smtClean="0"/>
              <a:t>is:</a:t>
            </a:r>
          </a:p>
          <a:p>
            <a:pPr lvl="2"/>
            <a:r>
              <a:rPr lang="en-US" dirty="0" smtClean="0"/>
              <a:t>p × 90 </a:t>
            </a:r>
            <a:r>
              <a:rPr lang="en-US" dirty="0"/>
              <a:t>+ (1-p</a:t>
            </a:r>
            <a:r>
              <a:rPr lang="en-US" dirty="0" smtClean="0"/>
              <a:t>) × 30 </a:t>
            </a:r>
            <a:r>
              <a:rPr lang="en-US" dirty="0"/>
              <a:t>= 30 + 60p if the Server aims </a:t>
            </a:r>
            <a:r>
              <a:rPr lang="en-US" dirty="0" smtClean="0"/>
              <a:t>Forehands</a:t>
            </a:r>
          </a:p>
          <a:p>
            <a:pPr lvl="2"/>
            <a:r>
              <a:rPr lang="en-US" dirty="0" smtClean="0"/>
              <a:t>p × 20 </a:t>
            </a:r>
            <a:r>
              <a:rPr lang="en-US" dirty="0"/>
              <a:t>+ (1-p</a:t>
            </a:r>
            <a:r>
              <a:rPr lang="en-US" dirty="0" smtClean="0"/>
              <a:t>) × 60 </a:t>
            </a:r>
            <a:r>
              <a:rPr lang="en-US" dirty="0"/>
              <a:t>= 60 - 40p if the Server aims Backhands.</a:t>
            </a:r>
          </a:p>
        </p:txBody>
      </p:sp>
    </p:spTree>
    <p:extLst>
      <p:ext uri="{BB962C8B-B14F-4D97-AF65-F5344CB8AC3E}">
        <p14:creationId xmlns:p14="http://schemas.microsoft.com/office/powerpoint/2010/main" val="227103717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Game Theory In Tennis</a:t>
            </a:r>
          </a:p>
        </p:txBody>
      </p:sp>
      <p:sp>
        <p:nvSpPr>
          <p:cNvPr id="3" name="Content Placeholder 2"/>
          <p:cNvSpPr>
            <a:spLocks noGrp="1"/>
          </p:cNvSpPr>
          <p:nvPr>
            <p:ph sz="quarter" idx="1"/>
          </p:nvPr>
        </p:nvSpPr>
        <p:spPr/>
        <p:txBody>
          <a:bodyPr>
            <a:normAutofit/>
          </a:bodyPr>
          <a:lstStyle/>
          <a:p>
            <a:r>
              <a:rPr lang="en-US" dirty="0" smtClean="0"/>
              <a:t>The server will look to minimize the receiver's payoff so, they will aim for the smaller side:</a:t>
            </a:r>
          </a:p>
          <a:p>
            <a:pPr lvl="1"/>
            <a:r>
              <a:rPr lang="en-US" dirty="0"/>
              <a:t>Forehands if </a:t>
            </a:r>
            <a:r>
              <a:rPr lang="en-US" sz="3000" b="1" dirty="0"/>
              <a:t>30 + </a:t>
            </a:r>
            <a:r>
              <a:rPr lang="en-US" sz="3000" b="1" dirty="0" smtClean="0"/>
              <a:t>60p </a:t>
            </a:r>
            <a:r>
              <a:rPr lang="en-US" dirty="0" smtClean="0"/>
              <a:t>&lt; 60 </a:t>
            </a:r>
            <a:r>
              <a:rPr lang="en-US" dirty="0"/>
              <a:t>- </a:t>
            </a:r>
            <a:r>
              <a:rPr lang="en-US" dirty="0" smtClean="0"/>
              <a:t>40p</a:t>
            </a:r>
          </a:p>
          <a:p>
            <a:pPr lvl="1"/>
            <a:r>
              <a:rPr lang="en-US" dirty="0" smtClean="0"/>
              <a:t>Backhands </a:t>
            </a:r>
            <a:r>
              <a:rPr lang="en-US" dirty="0"/>
              <a:t>if 30 + </a:t>
            </a:r>
            <a:r>
              <a:rPr lang="en-US" dirty="0" smtClean="0"/>
              <a:t>60p &gt; </a:t>
            </a:r>
            <a:r>
              <a:rPr lang="en-US" sz="3000" b="1" dirty="0" smtClean="0"/>
              <a:t>60 </a:t>
            </a:r>
            <a:r>
              <a:rPr lang="en-US" sz="3000" b="1" dirty="0"/>
              <a:t>- </a:t>
            </a:r>
            <a:r>
              <a:rPr lang="en-US" sz="3000" b="1" dirty="0" smtClean="0"/>
              <a:t>40p</a:t>
            </a:r>
          </a:p>
          <a:p>
            <a:pPr lvl="1"/>
            <a:r>
              <a:rPr lang="en-US" dirty="0" smtClean="0"/>
              <a:t>Either </a:t>
            </a:r>
            <a:r>
              <a:rPr lang="en-US" dirty="0"/>
              <a:t>one if 30 + 60p = 60 - </a:t>
            </a:r>
            <a:r>
              <a:rPr lang="en-US" dirty="0" smtClean="0"/>
              <a:t>40p</a:t>
            </a:r>
          </a:p>
          <a:p>
            <a:r>
              <a:rPr lang="en-US" dirty="0" smtClean="0"/>
              <a:t>To maximize the receiver’s payoff they have to set them equal to each other:</a:t>
            </a:r>
          </a:p>
          <a:p>
            <a:pPr lvl="1"/>
            <a:r>
              <a:rPr lang="en-US" dirty="0"/>
              <a:t>30 + </a:t>
            </a:r>
            <a:r>
              <a:rPr lang="en-US" dirty="0" smtClean="0"/>
              <a:t>60p = 60 − 40p =&gt; 100p = 30 =&gt; p = 0.3 = 30%</a:t>
            </a:r>
            <a:endParaRPr lang="en-US" dirty="0"/>
          </a:p>
        </p:txBody>
      </p:sp>
    </p:spTree>
    <p:extLst>
      <p:ext uri="{BB962C8B-B14F-4D97-AF65-F5344CB8AC3E}">
        <p14:creationId xmlns:p14="http://schemas.microsoft.com/office/powerpoint/2010/main" val="234575271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1)">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heel(1)">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Game Theory In Tennis</a:t>
            </a:r>
          </a:p>
        </p:txBody>
      </p:sp>
      <p:sp>
        <p:nvSpPr>
          <p:cNvPr id="3" name="Content Placeholder 2"/>
          <p:cNvSpPr>
            <a:spLocks noGrp="1"/>
          </p:cNvSpPr>
          <p:nvPr>
            <p:ph sz="quarter" idx="1"/>
          </p:nvPr>
        </p:nvSpPr>
        <p:spPr/>
        <p:txBody>
          <a:bodyPr>
            <a:normAutofit fontScale="92500" lnSpcReduction="10000"/>
          </a:bodyPr>
          <a:lstStyle/>
          <a:p>
            <a:r>
              <a:rPr lang="en-US" dirty="0" smtClean="0"/>
              <a:t>For the receiver to maximize their payoff they should move for a forehand 30% of the time and backhand 70% of the time.</a:t>
            </a:r>
          </a:p>
          <a:p>
            <a:r>
              <a:rPr lang="en-US" dirty="0" smtClean="0"/>
              <a:t>In this </a:t>
            </a:r>
            <a:r>
              <a:rPr lang="en-US" dirty="0"/>
              <a:t>case the Receiver’s her payoﬀ will be 30 + </a:t>
            </a:r>
            <a:r>
              <a:rPr lang="en-US" dirty="0" smtClean="0"/>
              <a:t>(60 × 0.3) </a:t>
            </a:r>
            <a:r>
              <a:rPr lang="en-US" dirty="0"/>
              <a:t>= 60 </a:t>
            </a:r>
            <a:r>
              <a:rPr lang="en-US" dirty="0" smtClean="0"/>
              <a:t>– (40 × 0.3) </a:t>
            </a:r>
            <a:r>
              <a:rPr lang="en-US" dirty="0"/>
              <a:t>= 48. Therefore the Server’s payoﬀ will be 100-48 = </a:t>
            </a:r>
            <a:r>
              <a:rPr lang="en-US" dirty="0" smtClean="0"/>
              <a:t>52%</a:t>
            </a:r>
          </a:p>
          <a:p>
            <a:r>
              <a:rPr lang="en-US" dirty="0" smtClean="0"/>
              <a:t>Mixed Strategy Result</a:t>
            </a:r>
          </a:p>
          <a:p>
            <a:pPr lvl="1"/>
            <a:r>
              <a:rPr lang="en-US" dirty="0"/>
              <a:t>Receiver: 0.3F + </a:t>
            </a:r>
            <a:r>
              <a:rPr lang="en-US" dirty="0" smtClean="0"/>
              <a:t>0.7B</a:t>
            </a:r>
            <a:endParaRPr lang="en-US" dirty="0"/>
          </a:p>
          <a:p>
            <a:pPr lvl="1"/>
            <a:r>
              <a:rPr lang="en-US" dirty="0"/>
              <a:t>Server: 0.4F + </a:t>
            </a:r>
            <a:r>
              <a:rPr lang="en-US" dirty="0" smtClean="0"/>
              <a:t>0.6B</a:t>
            </a:r>
          </a:p>
          <a:p>
            <a:pPr lvl="2"/>
            <a:r>
              <a:rPr lang="en-US" dirty="0" smtClean="0"/>
              <a:t>At this point both players have found their best possible strategy to maximize their chance of getting their payoff, and don’t have anything to gain by changing their strategies now, therefore this is mixed strategy Nash Equilibrium </a:t>
            </a:r>
          </a:p>
          <a:p>
            <a:pPr lvl="2"/>
            <a:endParaRPr lang="en-US" dirty="0" smtClean="0"/>
          </a:p>
        </p:txBody>
      </p:sp>
    </p:spTree>
    <p:extLst>
      <p:ext uri="{BB962C8B-B14F-4D97-AF65-F5344CB8AC3E}">
        <p14:creationId xmlns:p14="http://schemas.microsoft.com/office/powerpoint/2010/main" val="89488365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80">
                                          <p:stCondLst>
                                            <p:cond delay="0"/>
                                          </p:stCondLst>
                                        </p:cTn>
                                        <p:tgtEl>
                                          <p:spTgt spid="3">
                                            <p:txEl>
                                              <p:pRg st="2" end="2"/>
                                            </p:txEl>
                                          </p:spTgt>
                                        </p:tgtEl>
                                      </p:cBhvr>
                                    </p:animEffect>
                                    <p:anim calcmode="lin" valueType="num">
                                      <p:cBhvr>
                                        <p:cTn id="1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23" dur="26">
                                          <p:stCondLst>
                                            <p:cond delay="650"/>
                                          </p:stCondLst>
                                        </p:cTn>
                                        <p:tgtEl>
                                          <p:spTgt spid="3">
                                            <p:txEl>
                                              <p:pRg st="2" end="2"/>
                                            </p:txEl>
                                          </p:spTgt>
                                        </p:tgtEl>
                                      </p:cBhvr>
                                      <p:to x="100000" y="60000"/>
                                    </p:animScale>
                                    <p:animScale>
                                      <p:cBhvr>
                                        <p:cTn id="24" dur="166" decel="50000">
                                          <p:stCondLst>
                                            <p:cond delay="676"/>
                                          </p:stCondLst>
                                        </p:cTn>
                                        <p:tgtEl>
                                          <p:spTgt spid="3">
                                            <p:txEl>
                                              <p:pRg st="2" end="2"/>
                                            </p:txEl>
                                          </p:spTgt>
                                        </p:tgtEl>
                                      </p:cBhvr>
                                      <p:to x="100000" y="100000"/>
                                    </p:animScale>
                                    <p:animScale>
                                      <p:cBhvr>
                                        <p:cTn id="25" dur="26">
                                          <p:stCondLst>
                                            <p:cond delay="1312"/>
                                          </p:stCondLst>
                                        </p:cTn>
                                        <p:tgtEl>
                                          <p:spTgt spid="3">
                                            <p:txEl>
                                              <p:pRg st="2" end="2"/>
                                            </p:txEl>
                                          </p:spTgt>
                                        </p:tgtEl>
                                      </p:cBhvr>
                                      <p:to x="100000" y="80000"/>
                                    </p:animScale>
                                    <p:animScale>
                                      <p:cBhvr>
                                        <p:cTn id="26" dur="166" decel="50000">
                                          <p:stCondLst>
                                            <p:cond delay="1338"/>
                                          </p:stCondLst>
                                        </p:cTn>
                                        <p:tgtEl>
                                          <p:spTgt spid="3">
                                            <p:txEl>
                                              <p:pRg st="2" end="2"/>
                                            </p:txEl>
                                          </p:spTgt>
                                        </p:tgtEl>
                                      </p:cBhvr>
                                      <p:to x="100000" y="100000"/>
                                    </p:animScale>
                                    <p:animScale>
                                      <p:cBhvr>
                                        <p:cTn id="27" dur="26">
                                          <p:stCondLst>
                                            <p:cond delay="1642"/>
                                          </p:stCondLst>
                                        </p:cTn>
                                        <p:tgtEl>
                                          <p:spTgt spid="3">
                                            <p:txEl>
                                              <p:pRg st="2" end="2"/>
                                            </p:txEl>
                                          </p:spTgt>
                                        </p:tgtEl>
                                      </p:cBhvr>
                                      <p:to x="100000" y="90000"/>
                                    </p:animScale>
                                    <p:animScale>
                                      <p:cBhvr>
                                        <p:cTn id="28" dur="166" decel="50000">
                                          <p:stCondLst>
                                            <p:cond delay="1668"/>
                                          </p:stCondLst>
                                        </p:cTn>
                                        <p:tgtEl>
                                          <p:spTgt spid="3">
                                            <p:txEl>
                                              <p:pRg st="2" end="2"/>
                                            </p:txEl>
                                          </p:spTgt>
                                        </p:tgtEl>
                                      </p:cBhvr>
                                      <p:to x="100000" y="100000"/>
                                    </p:animScale>
                                    <p:animScale>
                                      <p:cBhvr>
                                        <p:cTn id="29" dur="26">
                                          <p:stCondLst>
                                            <p:cond delay="1808"/>
                                          </p:stCondLst>
                                        </p:cTn>
                                        <p:tgtEl>
                                          <p:spTgt spid="3">
                                            <p:txEl>
                                              <p:pRg st="2" end="2"/>
                                            </p:txEl>
                                          </p:spTgt>
                                        </p:tgtEl>
                                      </p:cBhvr>
                                      <p:to x="100000" y="95000"/>
                                    </p:animScale>
                                    <p:animScale>
                                      <p:cBhvr>
                                        <p:cTn id="30" dur="166" decel="50000">
                                          <p:stCondLst>
                                            <p:cond delay="1834"/>
                                          </p:stCondLst>
                                        </p:cTn>
                                        <p:tgtEl>
                                          <p:spTgt spid="3">
                                            <p:txEl>
                                              <p:pRg st="2" end="2"/>
                                            </p:txEl>
                                          </p:spTgt>
                                        </p:tgtEl>
                                      </p:cBhvr>
                                      <p:to x="100000" y="100000"/>
                                    </p:animScale>
                                  </p:childTnLst>
                                </p:cTn>
                              </p:par>
                              <p:par>
                                <p:cTn id="31" presetID="26" presetClass="entr" presetSubtype="0" fill="hold"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wipe(down)">
                                      <p:cBhvr>
                                        <p:cTn id="33" dur="580">
                                          <p:stCondLst>
                                            <p:cond delay="0"/>
                                          </p:stCondLst>
                                        </p:cTn>
                                        <p:tgtEl>
                                          <p:spTgt spid="3">
                                            <p:txEl>
                                              <p:pRg st="3" end="3"/>
                                            </p:txEl>
                                          </p:spTgt>
                                        </p:tgtEl>
                                      </p:cBhvr>
                                    </p:animEffect>
                                    <p:anim calcmode="lin" valueType="num">
                                      <p:cBhvr>
                                        <p:cTn id="34"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39" dur="26">
                                          <p:stCondLst>
                                            <p:cond delay="650"/>
                                          </p:stCondLst>
                                        </p:cTn>
                                        <p:tgtEl>
                                          <p:spTgt spid="3">
                                            <p:txEl>
                                              <p:pRg st="3" end="3"/>
                                            </p:txEl>
                                          </p:spTgt>
                                        </p:tgtEl>
                                      </p:cBhvr>
                                      <p:to x="100000" y="60000"/>
                                    </p:animScale>
                                    <p:animScale>
                                      <p:cBhvr>
                                        <p:cTn id="40" dur="166" decel="50000">
                                          <p:stCondLst>
                                            <p:cond delay="676"/>
                                          </p:stCondLst>
                                        </p:cTn>
                                        <p:tgtEl>
                                          <p:spTgt spid="3">
                                            <p:txEl>
                                              <p:pRg st="3" end="3"/>
                                            </p:txEl>
                                          </p:spTgt>
                                        </p:tgtEl>
                                      </p:cBhvr>
                                      <p:to x="100000" y="100000"/>
                                    </p:animScale>
                                    <p:animScale>
                                      <p:cBhvr>
                                        <p:cTn id="41" dur="26">
                                          <p:stCondLst>
                                            <p:cond delay="1312"/>
                                          </p:stCondLst>
                                        </p:cTn>
                                        <p:tgtEl>
                                          <p:spTgt spid="3">
                                            <p:txEl>
                                              <p:pRg st="3" end="3"/>
                                            </p:txEl>
                                          </p:spTgt>
                                        </p:tgtEl>
                                      </p:cBhvr>
                                      <p:to x="100000" y="80000"/>
                                    </p:animScale>
                                    <p:animScale>
                                      <p:cBhvr>
                                        <p:cTn id="42" dur="166" decel="50000">
                                          <p:stCondLst>
                                            <p:cond delay="1338"/>
                                          </p:stCondLst>
                                        </p:cTn>
                                        <p:tgtEl>
                                          <p:spTgt spid="3">
                                            <p:txEl>
                                              <p:pRg st="3" end="3"/>
                                            </p:txEl>
                                          </p:spTgt>
                                        </p:tgtEl>
                                      </p:cBhvr>
                                      <p:to x="100000" y="100000"/>
                                    </p:animScale>
                                    <p:animScale>
                                      <p:cBhvr>
                                        <p:cTn id="43" dur="26">
                                          <p:stCondLst>
                                            <p:cond delay="1642"/>
                                          </p:stCondLst>
                                        </p:cTn>
                                        <p:tgtEl>
                                          <p:spTgt spid="3">
                                            <p:txEl>
                                              <p:pRg st="3" end="3"/>
                                            </p:txEl>
                                          </p:spTgt>
                                        </p:tgtEl>
                                      </p:cBhvr>
                                      <p:to x="100000" y="90000"/>
                                    </p:animScale>
                                    <p:animScale>
                                      <p:cBhvr>
                                        <p:cTn id="44" dur="166" decel="50000">
                                          <p:stCondLst>
                                            <p:cond delay="1668"/>
                                          </p:stCondLst>
                                        </p:cTn>
                                        <p:tgtEl>
                                          <p:spTgt spid="3">
                                            <p:txEl>
                                              <p:pRg st="3" end="3"/>
                                            </p:txEl>
                                          </p:spTgt>
                                        </p:tgtEl>
                                      </p:cBhvr>
                                      <p:to x="100000" y="100000"/>
                                    </p:animScale>
                                    <p:animScale>
                                      <p:cBhvr>
                                        <p:cTn id="45" dur="26">
                                          <p:stCondLst>
                                            <p:cond delay="1808"/>
                                          </p:stCondLst>
                                        </p:cTn>
                                        <p:tgtEl>
                                          <p:spTgt spid="3">
                                            <p:txEl>
                                              <p:pRg st="3" end="3"/>
                                            </p:txEl>
                                          </p:spTgt>
                                        </p:tgtEl>
                                      </p:cBhvr>
                                      <p:to x="100000" y="95000"/>
                                    </p:animScale>
                                    <p:animScale>
                                      <p:cBhvr>
                                        <p:cTn id="46" dur="166" decel="50000">
                                          <p:stCondLst>
                                            <p:cond delay="1834"/>
                                          </p:stCondLst>
                                        </p:cTn>
                                        <p:tgtEl>
                                          <p:spTgt spid="3">
                                            <p:txEl>
                                              <p:pRg st="3" end="3"/>
                                            </p:txEl>
                                          </p:spTgt>
                                        </p:tgtEl>
                                      </p:cBhvr>
                                      <p:to x="100000" y="100000"/>
                                    </p:animScale>
                                  </p:childTnLst>
                                </p:cTn>
                              </p:par>
                              <p:par>
                                <p:cTn id="47" presetID="26" presetClass="entr" presetSubtype="0" fill="hold" nodeType="with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Effect transition="in" filter="wipe(down)">
                                      <p:cBhvr>
                                        <p:cTn id="49" dur="580">
                                          <p:stCondLst>
                                            <p:cond delay="0"/>
                                          </p:stCondLst>
                                        </p:cTn>
                                        <p:tgtEl>
                                          <p:spTgt spid="3">
                                            <p:txEl>
                                              <p:pRg st="4" end="4"/>
                                            </p:txEl>
                                          </p:spTgt>
                                        </p:tgtEl>
                                      </p:cBhvr>
                                    </p:animEffect>
                                    <p:anim calcmode="lin" valueType="num">
                                      <p:cBhvr>
                                        <p:cTn id="5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5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5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5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5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55" dur="26">
                                          <p:stCondLst>
                                            <p:cond delay="650"/>
                                          </p:stCondLst>
                                        </p:cTn>
                                        <p:tgtEl>
                                          <p:spTgt spid="3">
                                            <p:txEl>
                                              <p:pRg st="4" end="4"/>
                                            </p:txEl>
                                          </p:spTgt>
                                        </p:tgtEl>
                                      </p:cBhvr>
                                      <p:to x="100000" y="60000"/>
                                    </p:animScale>
                                    <p:animScale>
                                      <p:cBhvr>
                                        <p:cTn id="56" dur="166" decel="50000">
                                          <p:stCondLst>
                                            <p:cond delay="676"/>
                                          </p:stCondLst>
                                        </p:cTn>
                                        <p:tgtEl>
                                          <p:spTgt spid="3">
                                            <p:txEl>
                                              <p:pRg st="4" end="4"/>
                                            </p:txEl>
                                          </p:spTgt>
                                        </p:tgtEl>
                                      </p:cBhvr>
                                      <p:to x="100000" y="100000"/>
                                    </p:animScale>
                                    <p:animScale>
                                      <p:cBhvr>
                                        <p:cTn id="57" dur="26">
                                          <p:stCondLst>
                                            <p:cond delay="1312"/>
                                          </p:stCondLst>
                                        </p:cTn>
                                        <p:tgtEl>
                                          <p:spTgt spid="3">
                                            <p:txEl>
                                              <p:pRg st="4" end="4"/>
                                            </p:txEl>
                                          </p:spTgt>
                                        </p:tgtEl>
                                      </p:cBhvr>
                                      <p:to x="100000" y="80000"/>
                                    </p:animScale>
                                    <p:animScale>
                                      <p:cBhvr>
                                        <p:cTn id="58" dur="166" decel="50000">
                                          <p:stCondLst>
                                            <p:cond delay="1338"/>
                                          </p:stCondLst>
                                        </p:cTn>
                                        <p:tgtEl>
                                          <p:spTgt spid="3">
                                            <p:txEl>
                                              <p:pRg st="4" end="4"/>
                                            </p:txEl>
                                          </p:spTgt>
                                        </p:tgtEl>
                                      </p:cBhvr>
                                      <p:to x="100000" y="100000"/>
                                    </p:animScale>
                                    <p:animScale>
                                      <p:cBhvr>
                                        <p:cTn id="59" dur="26">
                                          <p:stCondLst>
                                            <p:cond delay="1642"/>
                                          </p:stCondLst>
                                        </p:cTn>
                                        <p:tgtEl>
                                          <p:spTgt spid="3">
                                            <p:txEl>
                                              <p:pRg st="4" end="4"/>
                                            </p:txEl>
                                          </p:spTgt>
                                        </p:tgtEl>
                                      </p:cBhvr>
                                      <p:to x="100000" y="90000"/>
                                    </p:animScale>
                                    <p:animScale>
                                      <p:cBhvr>
                                        <p:cTn id="60" dur="166" decel="50000">
                                          <p:stCondLst>
                                            <p:cond delay="1668"/>
                                          </p:stCondLst>
                                        </p:cTn>
                                        <p:tgtEl>
                                          <p:spTgt spid="3">
                                            <p:txEl>
                                              <p:pRg st="4" end="4"/>
                                            </p:txEl>
                                          </p:spTgt>
                                        </p:tgtEl>
                                      </p:cBhvr>
                                      <p:to x="100000" y="100000"/>
                                    </p:animScale>
                                    <p:animScale>
                                      <p:cBhvr>
                                        <p:cTn id="61" dur="26">
                                          <p:stCondLst>
                                            <p:cond delay="1808"/>
                                          </p:stCondLst>
                                        </p:cTn>
                                        <p:tgtEl>
                                          <p:spTgt spid="3">
                                            <p:txEl>
                                              <p:pRg st="4" end="4"/>
                                            </p:txEl>
                                          </p:spTgt>
                                        </p:tgtEl>
                                      </p:cBhvr>
                                      <p:to x="100000" y="95000"/>
                                    </p:animScale>
                                    <p:animScale>
                                      <p:cBhvr>
                                        <p:cTn id="62" dur="166" decel="50000">
                                          <p:stCondLst>
                                            <p:cond delay="1834"/>
                                          </p:stCondLst>
                                        </p:cTn>
                                        <p:tgtEl>
                                          <p:spTgt spid="3">
                                            <p:txEl>
                                              <p:pRg st="4" end="4"/>
                                            </p:txEl>
                                          </p:spTgt>
                                        </p:tgtEl>
                                      </p:cBhvr>
                                      <p:to x="100000" y="100000"/>
                                    </p:animScale>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nodeType="clickEffect">
                                  <p:stCondLst>
                                    <p:cond delay="0"/>
                                  </p:stCondLst>
                                  <p:childTnLst>
                                    <p:set>
                                      <p:cBhvr>
                                        <p:cTn id="66" dur="1" fill="hold">
                                          <p:stCondLst>
                                            <p:cond delay="0"/>
                                          </p:stCondLst>
                                        </p:cTn>
                                        <p:tgtEl>
                                          <p:spTgt spid="3">
                                            <p:txEl>
                                              <p:pRg st="5" end="5"/>
                                            </p:txEl>
                                          </p:spTgt>
                                        </p:tgtEl>
                                        <p:attrNameLst>
                                          <p:attrName>style.visibility</p:attrName>
                                        </p:attrNameLst>
                                      </p:cBhvr>
                                      <p:to>
                                        <p:strVal val="visible"/>
                                      </p:to>
                                    </p:set>
                                    <p:animEffect transition="in" filter="barn(inVertical)">
                                      <p:cBhvr>
                                        <p:cTn id="6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Cited</a:t>
            </a:r>
            <a:endParaRPr lang="en-US" dirty="0"/>
          </a:p>
        </p:txBody>
      </p:sp>
      <p:sp>
        <p:nvSpPr>
          <p:cNvPr id="3" name="Content Placeholder 2"/>
          <p:cNvSpPr>
            <a:spLocks noGrp="1"/>
          </p:cNvSpPr>
          <p:nvPr>
            <p:ph sz="quarter" idx="1"/>
          </p:nvPr>
        </p:nvSpPr>
        <p:spPr/>
        <p:txBody>
          <a:bodyPr/>
          <a:lstStyle/>
          <a:p>
            <a:r>
              <a:rPr lang="en-US" dirty="0">
                <a:hlinkClick r:id="rId2"/>
              </a:rPr>
              <a:t>http://</a:t>
            </a:r>
            <a:r>
              <a:rPr lang="en-US" dirty="0" smtClean="0">
                <a:hlinkClick r:id="rId2"/>
              </a:rPr>
              <a:t>dictionary.reference.com/browse/zero-sum+game</a:t>
            </a:r>
            <a:endParaRPr lang="en-US" dirty="0" smtClean="0"/>
          </a:p>
          <a:p>
            <a:r>
              <a:rPr lang="en-US" dirty="0">
                <a:hlinkClick r:id="rId3"/>
              </a:rPr>
              <a:t>http://</a:t>
            </a:r>
            <a:r>
              <a:rPr lang="en-US" dirty="0" smtClean="0">
                <a:hlinkClick r:id="rId3"/>
              </a:rPr>
              <a:t>www.siliconfareast.com/game-theory.htm</a:t>
            </a:r>
            <a:endParaRPr lang="en-US" dirty="0" smtClean="0"/>
          </a:p>
          <a:p>
            <a:r>
              <a:rPr lang="en-US" dirty="0">
                <a:hlinkClick r:id="rId4"/>
              </a:rPr>
              <a:t>http://</a:t>
            </a:r>
            <a:r>
              <a:rPr lang="en-US" dirty="0" smtClean="0">
                <a:hlinkClick r:id="rId4"/>
              </a:rPr>
              <a:t>www.znu.ac.ir/members/afsharchim/lectures/MixedStrategy.pdf</a:t>
            </a:r>
            <a:endParaRPr lang="en-US" dirty="0" smtClean="0"/>
          </a:p>
          <a:p>
            <a:endParaRPr lang="en-US" dirty="0"/>
          </a:p>
        </p:txBody>
      </p:sp>
    </p:spTree>
    <p:extLst>
      <p:ext uri="{BB962C8B-B14F-4D97-AF65-F5344CB8AC3E}">
        <p14:creationId xmlns:p14="http://schemas.microsoft.com/office/powerpoint/2010/main" val="3064446389"/>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Game Theory?</a:t>
            </a:r>
            <a:endParaRPr lang="en-US" dirty="0"/>
          </a:p>
        </p:txBody>
      </p:sp>
      <p:sp>
        <p:nvSpPr>
          <p:cNvPr id="3" name="Content Placeholder 2"/>
          <p:cNvSpPr>
            <a:spLocks noGrp="1"/>
          </p:cNvSpPr>
          <p:nvPr>
            <p:ph sz="quarter" idx="1"/>
          </p:nvPr>
        </p:nvSpPr>
        <p:spPr/>
        <p:txBody>
          <a:bodyPr>
            <a:normAutofit/>
          </a:bodyPr>
          <a:lstStyle/>
          <a:p>
            <a:r>
              <a:rPr lang="en-US" dirty="0" smtClean="0"/>
              <a:t>It is </a:t>
            </a:r>
            <a:r>
              <a:rPr lang="en-US" dirty="0"/>
              <a:t>a tool used to analyze strategic behavior </a:t>
            </a:r>
            <a:r>
              <a:rPr lang="en-US" dirty="0" smtClean="0"/>
              <a:t>and trying </a:t>
            </a:r>
            <a:r>
              <a:rPr lang="en-US" dirty="0"/>
              <a:t>to maximize </a:t>
            </a:r>
            <a:r>
              <a:rPr lang="en-US" dirty="0" smtClean="0"/>
              <a:t>his/her payoff </a:t>
            </a:r>
            <a:r>
              <a:rPr lang="en-US" dirty="0"/>
              <a:t>of the game by anticipating the actions of the other players and responding to them </a:t>
            </a:r>
            <a:r>
              <a:rPr lang="en-US" dirty="0" smtClean="0"/>
              <a:t>correctly</a:t>
            </a:r>
            <a:endParaRPr lang="en-US" dirty="0"/>
          </a:p>
        </p:txBody>
      </p:sp>
    </p:spTree>
    <p:extLst>
      <p:ext uri="{BB962C8B-B14F-4D97-AF65-F5344CB8AC3E}">
        <p14:creationId xmlns:p14="http://schemas.microsoft.com/office/powerpoint/2010/main" val="2446709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History Of Game Theory</a:t>
            </a:r>
            <a:endParaRPr lang="en-US" dirty="0"/>
          </a:p>
        </p:txBody>
      </p:sp>
      <p:sp>
        <p:nvSpPr>
          <p:cNvPr id="3" name="Content Placeholder 2"/>
          <p:cNvSpPr>
            <a:spLocks noGrp="1"/>
          </p:cNvSpPr>
          <p:nvPr>
            <p:ph sz="quarter" idx="1"/>
          </p:nvPr>
        </p:nvSpPr>
        <p:spPr/>
        <p:txBody>
          <a:bodyPr/>
          <a:lstStyle/>
          <a:p>
            <a:r>
              <a:rPr lang="en-US" dirty="0" smtClean="0"/>
              <a:t>Was invented by </a:t>
            </a:r>
            <a:r>
              <a:rPr lang="en-US" dirty="0"/>
              <a:t>was invented by John von Neumann and Oskar Morgenstern </a:t>
            </a:r>
            <a:r>
              <a:rPr lang="en-US" dirty="0" smtClean="0"/>
              <a:t>in 1944</a:t>
            </a:r>
          </a:p>
          <a:p>
            <a:r>
              <a:rPr lang="en-US" dirty="0" smtClean="0"/>
              <a:t>Back then Game Theory was only limited to certain circumstances, but as the years go by the are more and situations where Game Theory can be applied</a:t>
            </a:r>
            <a:endParaRPr lang="en-US" dirty="0"/>
          </a:p>
        </p:txBody>
      </p:sp>
    </p:spTree>
    <p:extLst>
      <p:ext uri="{BB962C8B-B14F-4D97-AF65-F5344CB8AC3E}">
        <p14:creationId xmlns:p14="http://schemas.microsoft.com/office/powerpoint/2010/main" val="3019913641"/>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Where Game Theory can be applied</a:t>
            </a:r>
            <a:endParaRPr lang="en-US" dirty="0"/>
          </a:p>
        </p:txBody>
      </p:sp>
      <p:sp>
        <p:nvSpPr>
          <p:cNvPr id="3" name="Content Placeholder 2"/>
          <p:cNvSpPr>
            <a:spLocks noGrp="1"/>
          </p:cNvSpPr>
          <p:nvPr>
            <p:ph sz="quarter" idx="1"/>
          </p:nvPr>
        </p:nvSpPr>
        <p:spPr/>
        <p:txBody>
          <a:bodyPr>
            <a:normAutofit/>
          </a:bodyPr>
          <a:lstStyle/>
          <a:p>
            <a:r>
              <a:rPr lang="en-US" dirty="0" smtClean="0"/>
              <a:t>Game theory can be applied in any situation that calls for strategic thinking, such as:</a:t>
            </a:r>
          </a:p>
          <a:p>
            <a:pPr lvl="1"/>
            <a:r>
              <a:rPr lang="en-US" dirty="0" smtClean="0"/>
              <a:t>Getting a person involved in a crime to confess </a:t>
            </a:r>
          </a:p>
          <a:p>
            <a:pPr lvl="1"/>
            <a:r>
              <a:rPr lang="en-US" dirty="0" smtClean="0"/>
              <a:t>Businesses competing in a market </a:t>
            </a:r>
          </a:p>
          <a:p>
            <a:pPr lvl="1"/>
            <a:r>
              <a:rPr lang="en-US" dirty="0" smtClean="0"/>
              <a:t>War</a:t>
            </a:r>
          </a:p>
          <a:p>
            <a:pPr lvl="1"/>
            <a:r>
              <a:rPr lang="en-US" dirty="0" smtClean="0"/>
              <a:t>Sports</a:t>
            </a:r>
          </a:p>
          <a:p>
            <a:pPr lvl="1"/>
            <a:r>
              <a:rPr lang="en-US" dirty="0" smtClean="0"/>
              <a:t>Etc.</a:t>
            </a:r>
          </a:p>
        </p:txBody>
      </p:sp>
    </p:spTree>
    <p:extLst>
      <p:ext uri="{BB962C8B-B14F-4D97-AF65-F5344CB8AC3E}">
        <p14:creationId xmlns:p14="http://schemas.microsoft.com/office/powerpoint/2010/main" val="984747320"/>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Elements of Game Theory</a:t>
            </a:r>
            <a:endParaRPr lang="en-US" dirty="0"/>
          </a:p>
        </p:txBody>
      </p:sp>
      <p:sp>
        <p:nvSpPr>
          <p:cNvPr id="3" name="Content Placeholder 2"/>
          <p:cNvSpPr>
            <a:spLocks noGrp="1"/>
          </p:cNvSpPr>
          <p:nvPr>
            <p:ph sz="quarter" idx="1"/>
          </p:nvPr>
        </p:nvSpPr>
        <p:spPr/>
        <p:txBody>
          <a:bodyPr>
            <a:noAutofit/>
          </a:bodyPr>
          <a:lstStyle/>
          <a:p>
            <a:r>
              <a:rPr lang="en-US" sz="1400" b="1" dirty="0">
                <a:latin typeface="Times New Roman" panose="02020603050405020304" pitchFamily="18" charset="0"/>
                <a:cs typeface="Times New Roman" panose="02020603050405020304" pitchFamily="18" charset="0"/>
              </a:rPr>
              <a:t>1) </a:t>
            </a:r>
            <a:r>
              <a:rPr lang="en-US" sz="1400" b="1" dirty="0" smtClean="0">
                <a:latin typeface="Times New Roman" panose="02020603050405020304" pitchFamily="18" charset="0"/>
                <a:cs typeface="Times New Roman" panose="02020603050405020304" pitchFamily="18" charset="0"/>
              </a:rPr>
              <a:t>The agent:</a:t>
            </a:r>
          </a:p>
          <a:p>
            <a:pPr lvl="1"/>
            <a:r>
              <a:rPr lang="en-US" sz="1400" dirty="0" smtClean="0">
                <a:latin typeface="Times New Roman" panose="02020603050405020304" pitchFamily="18" charset="0"/>
                <a:cs typeface="Times New Roman" panose="02020603050405020304" pitchFamily="18" charset="0"/>
              </a:rPr>
              <a:t>Also known as the player, which </a:t>
            </a:r>
            <a:r>
              <a:rPr lang="en-US" sz="1400" dirty="0">
                <a:latin typeface="Times New Roman" panose="02020603050405020304" pitchFamily="18" charset="0"/>
                <a:cs typeface="Times New Roman" panose="02020603050405020304" pitchFamily="18" charset="0"/>
              </a:rPr>
              <a:t>refers to a </a:t>
            </a:r>
            <a:r>
              <a:rPr lang="en-US" sz="1400" dirty="0" smtClean="0">
                <a:latin typeface="Times New Roman" panose="02020603050405020304" pitchFamily="18" charset="0"/>
                <a:cs typeface="Times New Roman" panose="02020603050405020304" pitchFamily="18" charset="0"/>
              </a:rPr>
              <a:t>person, company, or nation who </a:t>
            </a:r>
            <a:r>
              <a:rPr lang="en-US" sz="1400" dirty="0">
                <a:latin typeface="Times New Roman" panose="02020603050405020304" pitchFamily="18" charset="0"/>
                <a:cs typeface="Times New Roman" panose="02020603050405020304" pitchFamily="18" charset="0"/>
              </a:rPr>
              <a:t>have their own goals and </a:t>
            </a:r>
            <a:r>
              <a:rPr lang="en-US" sz="1400" dirty="0" smtClean="0">
                <a:latin typeface="Times New Roman" panose="02020603050405020304" pitchFamily="18" charset="0"/>
                <a:cs typeface="Times New Roman" panose="02020603050405020304" pitchFamily="18" charset="0"/>
              </a:rPr>
              <a:t>preferences</a:t>
            </a:r>
          </a:p>
          <a:p>
            <a:r>
              <a:rPr lang="en-US" sz="1400" b="1" dirty="0" smtClean="0">
                <a:latin typeface="Times New Roman" panose="02020603050405020304" pitchFamily="18" charset="0"/>
                <a:cs typeface="Times New Roman" panose="02020603050405020304" pitchFamily="18" charset="0"/>
              </a:rPr>
              <a:t>2</a:t>
            </a:r>
            <a:r>
              <a:rPr lang="en-US" sz="1400" b="1" dirty="0">
                <a:latin typeface="Times New Roman" panose="02020603050405020304" pitchFamily="18" charset="0"/>
                <a:cs typeface="Times New Roman" panose="02020603050405020304" pitchFamily="18" charset="0"/>
              </a:rPr>
              <a:t>) </a:t>
            </a:r>
            <a:r>
              <a:rPr lang="en-US" sz="1400" b="1" dirty="0" smtClean="0">
                <a:latin typeface="Times New Roman" panose="02020603050405020304" pitchFamily="18" charset="0"/>
                <a:cs typeface="Times New Roman" panose="02020603050405020304" pitchFamily="18" charset="0"/>
              </a:rPr>
              <a:t>The</a:t>
            </a:r>
            <a:r>
              <a:rPr lang="en-US" sz="1400" b="1" dirty="0">
                <a:latin typeface="Times New Roman" panose="02020603050405020304" pitchFamily="18" charset="0"/>
                <a:cs typeface="Times New Roman" panose="02020603050405020304" pitchFamily="18" charset="0"/>
              </a:rPr>
              <a:t> </a:t>
            </a:r>
            <a:r>
              <a:rPr lang="en-US" sz="1400" b="1" dirty="0" smtClean="0">
                <a:latin typeface="Times New Roman" panose="02020603050405020304" pitchFamily="18" charset="0"/>
                <a:cs typeface="Times New Roman" panose="02020603050405020304" pitchFamily="18" charset="0"/>
              </a:rPr>
              <a:t>utility:</a:t>
            </a:r>
          </a:p>
          <a:p>
            <a:pPr lvl="1"/>
            <a:r>
              <a:rPr lang="en-US" sz="1400" dirty="0" smtClean="0">
                <a:latin typeface="Times New Roman" panose="02020603050405020304" pitchFamily="18" charset="0"/>
                <a:cs typeface="Times New Roman" panose="02020603050405020304" pitchFamily="18" charset="0"/>
              </a:rPr>
              <a:t>The </a:t>
            </a:r>
            <a:r>
              <a:rPr lang="en-US" sz="1400" dirty="0">
                <a:latin typeface="Times New Roman" panose="02020603050405020304" pitchFamily="18" charset="0"/>
                <a:cs typeface="Times New Roman" panose="02020603050405020304" pitchFamily="18" charset="0"/>
              </a:rPr>
              <a:t>amount of </a:t>
            </a:r>
            <a:r>
              <a:rPr lang="en-US" sz="1400" dirty="0" smtClean="0">
                <a:latin typeface="Times New Roman" panose="02020603050405020304" pitchFamily="18" charset="0"/>
                <a:cs typeface="Times New Roman" panose="02020603050405020304" pitchFamily="18" charset="0"/>
              </a:rPr>
              <a:t>satisfaction, or payoff that </a:t>
            </a:r>
            <a:r>
              <a:rPr lang="en-US" sz="1400" dirty="0">
                <a:latin typeface="Times New Roman" panose="02020603050405020304" pitchFamily="18" charset="0"/>
                <a:cs typeface="Times New Roman" panose="02020603050405020304" pitchFamily="18" charset="0"/>
              </a:rPr>
              <a:t>an agent </a:t>
            </a:r>
            <a:r>
              <a:rPr lang="en-US" sz="1400" dirty="0" smtClean="0">
                <a:latin typeface="Times New Roman" panose="02020603050405020304" pitchFamily="18" charset="0"/>
                <a:cs typeface="Times New Roman" panose="02020603050405020304" pitchFamily="18" charset="0"/>
              </a:rPr>
              <a:t>receives </a:t>
            </a:r>
            <a:r>
              <a:rPr lang="en-US" sz="1400" dirty="0">
                <a:latin typeface="Times New Roman" panose="02020603050405020304" pitchFamily="18" charset="0"/>
                <a:cs typeface="Times New Roman" panose="02020603050405020304" pitchFamily="18" charset="0"/>
              </a:rPr>
              <a:t>from </a:t>
            </a:r>
            <a:r>
              <a:rPr lang="en-US" sz="1400" dirty="0" smtClean="0">
                <a:latin typeface="Times New Roman" panose="02020603050405020304" pitchFamily="18" charset="0"/>
                <a:cs typeface="Times New Roman" panose="02020603050405020304" pitchFamily="18" charset="0"/>
              </a:rPr>
              <a:t>the situation or </a:t>
            </a:r>
            <a:r>
              <a:rPr lang="en-US" sz="1400" dirty="0">
                <a:latin typeface="Times New Roman" panose="02020603050405020304" pitchFamily="18" charset="0"/>
                <a:cs typeface="Times New Roman" panose="02020603050405020304" pitchFamily="18" charset="0"/>
              </a:rPr>
              <a:t>an </a:t>
            </a:r>
            <a:r>
              <a:rPr lang="en-US" sz="1400" dirty="0" smtClean="0">
                <a:latin typeface="Times New Roman" panose="02020603050405020304" pitchFamily="18" charset="0"/>
                <a:cs typeface="Times New Roman" panose="02020603050405020304" pitchFamily="18" charset="0"/>
              </a:rPr>
              <a:t>event</a:t>
            </a:r>
          </a:p>
          <a:p>
            <a:r>
              <a:rPr lang="en-US" sz="1400" b="1" dirty="0" smtClean="0">
                <a:latin typeface="Times New Roman" panose="02020603050405020304" pitchFamily="18" charset="0"/>
                <a:cs typeface="Times New Roman" panose="02020603050405020304" pitchFamily="18" charset="0"/>
              </a:rPr>
              <a:t>3</a:t>
            </a:r>
            <a:r>
              <a:rPr lang="en-US" sz="1400" b="1" dirty="0">
                <a:latin typeface="Times New Roman" panose="02020603050405020304" pitchFamily="18" charset="0"/>
                <a:cs typeface="Times New Roman" panose="02020603050405020304" pitchFamily="18" charset="0"/>
              </a:rPr>
              <a:t>) </a:t>
            </a:r>
            <a:r>
              <a:rPr lang="en-US" sz="1400" b="1" dirty="0" smtClean="0">
                <a:latin typeface="Times New Roman" panose="02020603050405020304" pitchFamily="18" charset="0"/>
                <a:cs typeface="Times New Roman" panose="02020603050405020304" pitchFamily="18" charset="0"/>
              </a:rPr>
              <a:t>The</a:t>
            </a:r>
            <a:r>
              <a:rPr lang="en-US" sz="1400" b="1" dirty="0">
                <a:latin typeface="Times New Roman" panose="02020603050405020304" pitchFamily="18" charset="0"/>
                <a:cs typeface="Times New Roman" panose="02020603050405020304" pitchFamily="18" charset="0"/>
              </a:rPr>
              <a:t> </a:t>
            </a:r>
            <a:r>
              <a:rPr lang="en-US" sz="1400" b="1" dirty="0" smtClean="0">
                <a:latin typeface="Times New Roman" panose="02020603050405020304" pitchFamily="18" charset="0"/>
                <a:cs typeface="Times New Roman" panose="02020603050405020304" pitchFamily="18" charset="0"/>
              </a:rPr>
              <a:t>game:</a:t>
            </a:r>
          </a:p>
          <a:p>
            <a:pPr lvl="1"/>
            <a:r>
              <a:rPr lang="en-US" sz="1400" dirty="0" smtClean="0">
                <a:latin typeface="Times New Roman" panose="02020603050405020304" pitchFamily="18" charset="0"/>
                <a:cs typeface="Times New Roman" panose="02020603050405020304" pitchFamily="18" charset="0"/>
              </a:rPr>
              <a:t>The situation or event that all the agents/players involved will be participating in</a:t>
            </a:r>
          </a:p>
          <a:p>
            <a:r>
              <a:rPr lang="en-US" sz="1400" b="1" dirty="0" smtClean="0">
                <a:latin typeface="Times New Roman" panose="02020603050405020304" pitchFamily="18" charset="0"/>
                <a:cs typeface="Times New Roman" panose="02020603050405020304" pitchFamily="18" charset="0"/>
              </a:rPr>
              <a:t>4</a:t>
            </a:r>
            <a:r>
              <a:rPr lang="en-US" sz="1400" b="1" dirty="0">
                <a:latin typeface="Times New Roman" panose="02020603050405020304" pitchFamily="18" charset="0"/>
                <a:cs typeface="Times New Roman" panose="02020603050405020304" pitchFamily="18" charset="0"/>
              </a:rPr>
              <a:t>) </a:t>
            </a:r>
            <a:r>
              <a:rPr lang="en-US" sz="1400" b="1" dirty="0" smtClean="0">
                <a:latin typeface="Times New Roman" panose="02020603050405020304" pitchFamily="18" charset="0"/>
                <a:cs typeface="Times New Roman" panose="02020603050405020304" pitchFamily="18" charset="0"/>
              </a:rPr>
              <a:t>The</a:t>
            </a:r>
            <a:r>
              <a:rPr lang="en-US" sz="1400" b="1" dirty="0">
                <a:latin typeface="Times New Roman" panose="02020603050405020304" pitchFamily="18" charset="0"/>
                <a:cs typeface="Times New Roman" panose="02020603050405020304" pitchFamily="18" charset="0"/>
              </a:rPr>
              <a:t> </a:t>
            </a:r>
            <a:r>
              <a:rPr lang="en-US" sz="1400" b="1" dirty="0" smtClean="0">
                <a:latin typeface="Times New Roman" panose="02020603050405020304" pitchFamily="18" charset="0"/>
                <a:cs typeface="Times New Roman" panose="02020603050405020304" pitchFamily="18" charset="0"/>
              </a:rPr>
              <a:t>information:</a:t>
            </a:r>
          </a:p>
          <a:p>
            <a:pPr lvl="1"/>
            <a:r>
              <a:rPr lang="en-US" sz="1400" dirty="0" smtClean="0">
                <a:latin typeface="Times New Roman" panose="02020603050405020304" pitchFamily="18" charset="0"/>
                <a:cs typeface="Times New Roman" panose="02020603050405020304" pitchFamily="18" charset="0"/>
              </a:rPr>
              <a:t>What </a:t>
            </a:r>
            <a:r>
              <a:rPr lang="en-US" sz="1400" dirty="0">
                <a:latin typeface="Times New Roman" panose="02020603050405020304" pitchFamily="18" charset="0"/>
                <a:cs typeface="Times New Roman" panose="02020603050405020304" pitchFamily="18" charset="0"/>
              </a:rPr>
              <a:t>a player knows about what has already happened in the game, and </a:t>
            </a:r>
            <a:r>
              <a:rPr lang="en-US" sz="1400" dirty="0" smtClean="0">
                <a:latin typeface="Times New Roman" panose="02020603050405020304" pitchFamily="18" charset="0"/>
                <a:cs typeface="Times New Roman" panose="02020603050405020304" pitchFamily="18" charset="0"/>
              </a:rPr>
              <a:t>what </a:t>
            </a:r>
            <a:r>
              <a:rPr lang="en-US" sz="1400" dirty="0">
                <a:latin typeface="Times New Roman" panose="02020603050405020304" pitchFamily="18" charset="0"/>
                <a:cs typeface="Times New Roman" panose="02020603050405020304" pitchFamily="18" charset="0"/>
              </a:rPr>
              <a:t>can be used to come up with a good </a:t>
            </a:r>
            <a:r>
              <a:rPr lang="en-US" sz="1400" dirty="0" smtClean="0">
                <a:latin typeface="Times New Roman" panose="02020603050405020304" pitchFamily="18" charset="0"/>
                <a:cs typeface="Times New Roman" panose="02020603050405020304" pitchFamily="18" charset="0"/>
              </a:rPr>
              <a:t>strategy</a:t>
            </a:r>
          </a:p>
          <a:p>
            <a:r>
              <a:rPr lang="en-US" sz="1400" b="1" dirty="0" smtClean="0">
                <a:latin typeface="Times New Roman" panose="02020603050405020304" pitchFamily="18" charset="0"/>
                <a:cs typeface="Times New Roman" panose="02020603050405020304" pitchFamily="18" charset="0"/>
              </a:rPr>
              <a:t>5</a:t>
            </a:r>
            <a:r>
              <a:rPr lang="en-US" sz="1400" b="1" dirty="0">
                <a:latin typeface="Times New Roman" panose="02020603050405020304" pitchFamily="18" charset="0"/>
                <a:cs typeface="Times New Roman" panose="02020603050405020304" pitchFamily="18" charset="0"/>
              </a:rPr>
              <a:t>) </a:t>
            </a:r>
            <a:r>
              <a:rPr lang="en-US" sz="1400" b="1" dirty="0" smtClean="0">
                <a:latin typeface="Times New Roman" panose="02020603050405020304" pitchFamily="18" charset="0"/>
                <a:cs typeface="Times New Roman" panose="02020603050405020304" pitchFamily="18" charset="0"/>
              </a:rPr>
              <a:t>The</a:t>
            </a:r>
            <a:r>
              <a:rPr lang="en-US" sz="1400" b="1" dirty="0">
                <a:latin typeface="Times New Roman" panose="02020603050405020304" pitchFamily="18" charset="0"/>
                <a:cs typeface="Times New Roman" panose="02020603050405020304" pitchFamily="18" charset="0"/>
              </a:rPr>
              <a:t> </a:t>
            </a:r>
            <a:r>
              <a:rPr lang="en-US" sz="1400" b="1" dirty="0" smtClean="0">
                <a:latin typeface="Times New Roman" panose="02020603050405020304" pitchFamily="18" charset="0"/>
                <a:cs typeface="Times New Roman" panose="02020603050405020304" pitchFamily="18" charset="0"/>
              </a:rPr>
              <a:t>representation:</a:t>
            </a:r>
          </a:p>
          <a:p>
            <a:pPr lvl="1"/>
            <a:r>
              <a:rPr lang="en-US" sz="1400" dirty="0" smtClean="0">
                <a:latin typeface="Times New Roman" panose="02020603050405020304" pitchFamily="18" charset="0"/>
                <a:cs typeface="Times New Roman" panose="02020603050405020304" pitchFamily="18" charset="0"/>
              </a:rPr>
              <a:t> Describes the </a:t>
            </a:r>
            <a:r>
              <a:rPr lang="en-US" sz="1400" dirty="0">
                <a:latin typeface="Times New Roman" panose="02020603050405020304" pitchFamily="18" charset="0"/>
                <a:cs typeface="Times New Roman" panose="02020603050405020304" pitchFamily="18" charset="0"/>
              </a:rPr>
              <a:t>order of play employed in the </a:t>
            </a:r>
            <a:r>
              <a:rPr lang="en-US" sz="1400" dirty="0" smtClean="0">
                <a:latin typeface="Times New Roman" panose="02020603050405020304" pitchFamily="18" charset="0"/>
                <a:cs typeface="Times New Roman" panose="02020603050405020304" pitchFamily="18" charset="0"/>
              </a:rPr>
              <a:t>game</a:t>
            </a:r>
          </a:p>
          <a:p>
            <a:r>
              <a:rPr lang="en-US" sz="1400" b="1" dirty="0" smtClean="0">
                <a:latin typeface="Times New Roman" panose="02020603050405020304" pitchFamily="18" charset="0"/>
                <a:cs typeface="Times New Roman" panose="02020603050405020304" pitchFamily="18" charset="0"/>
              </a:rPr>
              <a:t>6</a:t>
            </a:r>
            <a:r>
              <a:rPr lang="en-US" sz="1400" b="1" dirty="0">
                <a:latin typeface="Times New Roman" panose="02020603050405020304" pitchFamily="18" charset="0"/>
                <a:cs typeface="Times New Roman" panose="02020603050405020304" pitchFamily="18" charset="0"/>
              </a:rPr>
              <a:t>) </a:t>
            </a:r>
            <a:r>
              <a:rPr lang="en-US" sz="1400" b="1" dirty="0" smtClean="0">
                <a:latin typeface="Times New Roman" panose="02020603050405020304" pitchFamily="18" charset="0"/>
                <a:cs typeface="Times New Roman" panose="02020603050405020304" pitchFamily="18" charset="0"/>
              </a:rPr>
              <a:t>The</a:t>
            </a:r>
            <a:r>
              <a:rPr lang="en-US" sz="1400" b="1" dirty="0">
                <a:latin typeface="Times New Roman" panose="02020603050405020304" pitchFamily="18" charset="0"/>
                <a:cs typeface="Times New Roman" panose="02020603050405020304" pitchFamily="18" charset="0"/>
              </a:rPr>
              <a:t> </a:t>
            </a:r>
            <a:r>
              <a:rPr lang="en-US" sz="1400" b="1" dirty="0" smtClean="0">
                <a:latin typeface="Times New Roman" panose="02020603050405020304" pitchFamily="18" charset="0"/>
                <a:cs typeface="Times New Roman" panose="02020603050405020304" pitchFamily="18" charset="0"/>
              </a:rPr>
              <a:t>equilibrium:</a:t>
            </a:r>
          </a:p>
          <a:p>
            <a:pPr lvl="1"/>
            <a:r>
              <a:rPr lang="en-US" sz="1400" dirty="0" smtClean="0">
                <a:latin typeface="Times New Roman" panose="02020603050405020304" pitchFamily="18" charset="0"/>
                <a:cs typeface="Times New Roman" panose="02020603050405020304" pitchFamily="18" charset="0"/>
              </a:rPr>
              <a:t> An outcome </a:t>
            </a:r>
            <a:r>
              <a:rPr lang="en-US" sz="1400" dirty="0">
                <a:latin typeface="Times New Roman" panose="02020603050405020304" pitchFamily="18" charset="0"/>
                <a:cs typeface="Times New Roman" panose="02020603050405020304" pitchFamily="18" charset="0"/>
              </a:rPr>
              <a:t>of or a solution to the game.</a:t>
            </a:r>
          </a:p>
        </p:txBody>
      </p:sp>
    </p:spTree>
    <p:extLst>
      <p:ext uri="{BB962C8B-B14F-4D97-AF65-F5344CB8AC3E}">
        <p14:creationId xmlns:p14="http://schemas.microsoft.com/office/powerpoint/2010/main" val="551996243"/>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 Of Games Used In Game Theory </a:t>
            </a:r>
            <a:r>
              <a:rPr lang="en-US" dirty="0"/>
              <a:t>F</a:t>
            </a:r>
            <a:r>
              <a:rPr lang="en-US" dirty="0" smtClean="0"/>
              <a:t>or Sports</a:t>
            </a:r>
            <a:endParaRPr lang="en-US" dirty="0"/>
          </a:p>
        </p:txBody>
      </p:sp>
      <p:sp>
        <p:nvSpPr>
          <p:cNvPr id="3" name="Content Placeholder 2"/>
          <p:cNvSpPr>
            <a:spLocks noGrp="1"/>
          </p:cNvSpPr>
          <p:nvPr>
            <p:ph sz="quarter" idx="1"/>
          </p:nvPr>
        </p:nvSpPr>
        <p:spPr/>
        <p:txBody>
          <a:bodyPr>
            <a:normAutofit lnSpcReduction="10000"/>
          </a:bodyPr>
          <a:lstStyle/>
          <a:p>
            <a:r>
              <a:rPr lang="en-US" dirty="0"/>
              <a:t> </a:t>
            </a:r>
            <a:r>
              <a:rPr lang="en-US" b="1" u="sng" dirty="0"/>
              <a:t>S</a:t>
            </a:r>
            <a:r>
              <a:rPr lang="en-US" b="1" u="sng" dirty="0" smtClean="0"/>
              <a:t>imultaneous game:</a:t>
            </a:r>
          </a:p>
          <a:p>
            <a:pPr lvl="1"/>
            <a:r>
              <a:rPr lang="en-US" dirty="0" smtClean="0"/>
              <a:t>This is the type of game where all </a:t>
            </a:r>
            <a:r>
              <a:rPr lang="en-US" dirty="0"/>
              <a:t>players </a:t>
            </a:r>
            <a:r>
              <a:rPr lang="en-US" dirty="0" smtClean="0"/>
              <a:t>come up with a strategy  without knowing the strategy </a:t>
            </a:r>
            <a:r>
              <a:rPr lang="en-US" dirty="0"/>
              <a:t>that </a:t>
            </a:r>
            <a:r>
              <a:rPr lang="en-US" dirty="0" smtClean="0"/>
              <a:t>that the other player/players are choosing. The </a:t>
            </a:r>
            <a:r>
              <a:rPr lang="en-US" dirty="0"/>
              <a:t>game is simultaneous because each player has no information about the decisions of </a:t>
            </a:r>
            <a:r>
              <a:rPr lang="en-US" dirty="0" smtClean="0"/>
              <a:t>the other player/players; therefore the decisions were </a:t>
            </a:r>
            <a:r>
              <a:rPr lang="en-US" dirty="0"/>
              <a:t>made simultaneously. Simultaneous games are </a:t>
            </a:r>
            <a:r>
              <a:rPr lang="en-US" dirty="0" smtClean="0"/>
              <a:t>solved </a:t>
            </a:r>
            <a:r>
              <a:rPr lang="en-US" dirty="0"/>
              <a:t>using the concept of a </a:t>
            </a:r>
            <a:r>
              <a:rPr lang="en-US" dirty="0" smtClean="0"/>
              <a:t>Nash Equilibrium.</a:t>
            </a:r>
          </a:p>
          <a:p>
            <a:r>
              <a:rPr lang="en-US" b="1" u="sng" dirty="0" smtClean="0"/>
              <a:t>Zero Sum Game:</a:t>
            </a:r>
            <a:endParaRPr lang="en-US" b="1" dirty="0"/>
          </a:p>
          <a:p>
            <a:pPr lvl="1"/>
            <a:r>
              <a:rPr lang="en-US" dirty="0" smtClean="0"/>
              <a:t>When one player’s loss is equal to anther player’s gain. There the sum of the winnings and losses equal to zero</a:t>
            </a:r>
          </a:p>
        </p:txBody>
      </p:sp>
    </p:spTree>
    <p:extLst>
      <p:ext uri="{BB962C8B-B14F-4D97-AF65-F5344CB8AC3E}">
        <p14:creationId xmlns:p14="http://schemas.microsoft.com/office/powerpoint/2010/main" val="2026185625"/>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Nash Equilibrium?</a:t>
            </a:r>
            <a:endParaRPr lang="en-US" dirty="0"/>
          </a:p>
        </p:txBody>
      </p:sp>
      <p:sp>
        <p:nvSpPr>
          <p:cNvPr id="3" name="Content Placeholder 2"/>
          <p:cNvSpPr>
            <a:spLocks noGrp="1"/>
          </p:cNvSpPr>
          <p:nvPr>
            <p:ph sz="quarter" idx="1"/>
          </p:nvPr>
        </p:nvSpPr>
        <p:spPr/>
        <p:txBody>
          <a:bodyPr>
            <a:normAutofit/>
          </a:bodyPr>
          <a:lstStyle/>
          <a:p>
            <a:r>
              <a:rPr lang="en-US" dirty="0" smtClean="0"/>
              <a:t>When a player can </a:t>
            </a:r>
            <a:r>
              <a:rPr lang="en-US" dirty="0"/>
              <a:t>receive no </a:t>
            </a:r>
            <a:r>
              <a:rPr lang="en-US" dirty="0" smtClean="0"/>
              <a:t>positive </a:t>
            </a:r>
            <a:r>
              <a:rPr lang="en-US" dirty="0"/>
              <a:t>benefit from changing actions, assuming other players remain constant in their strategies. A game may have multiple Nash equilibria or none at all</a:t>
            </a:r>
            <a:r>
              <a:rPr lang="en-US" dirty="0" smtClean="0"/>
              <a:t>.</a:t>
            </a:r>
          </a:p>
          <a:p>
            <a:r>
              <a:rPr lang="en-US" dirty="0" smtClean="0"/>
              <a:t>There are two different types strategies used to try to achieve a Nash Equilibrium:</a:t>
            </a:r>
          </a:p>
          <a:p>
            <a:pPr lvl="1"/>
            <a:r>
              <a:rPr lang="en-US" dirty="0" smtClean="0"/>
              <a:t>Pure Strategy</a:t>
            </a:r>
          </a:p>
          <a:p>
            <a:pPr lvl="1"/>
            <a:r>
              <a:rPr lang="en-US" dirty="0" smtClean="0"/>
              <a:t>Mixed Strategy</a:t>
            </a:r>
          </a:p>
        </p:txBody>
      </p:sp>
    </p:spTree>
    <p:extLst>
      <p:ext uri="{BB962C8B-B14F-4D97-AF65-F5344CB8AC3E}">
        <p14:creationId xmlns:p14="http://schemas.microsoft.com/office/powerpoint/2010/main" val="1143090691"/>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Strategies</a:t>
            </a:r>
            <a:endParaRPr lang="en-US" dirty="0"/>
          </a:p>
        </p:txBody>
      </p:sp>
      <p:sp>
        <p:nvSpPr>
          <p:cNvPr id="3" name="Content Placeholder 2"/>
          <p:cNvSpPr>
            <a:spLocks noGrp="1"/>
          </p:cNvSpPr>
          <p:nvPr>
            <p:ph sz="quarter" idx="1"/>
          </p:nvPr>
        </p:nvSpPr>
        <p:spPr/>
        <p:txBody>
          <a:bodyPr>
            <a:normAutofit/>
          </a:bodyPr>
          <a:lstStyle/>
          <a:p>
            <a:r>
              <a:rPr lang="en-US" b="1" dirty="0" smtClean="0"/>
              <a:t>Pure </a:t>
            </a:r>
            <a:r>
              <a:rPr lang="en-US" b="1" dirty="0"/>
              <a:t>strategy</a:t>
            </a:r>
            <a:r>
              <a:rPr lang="en-US" dirty="0"/>
              <a:t> </a:t>
            </a:r>
            <a:endParaRPr lang="en-US" dirty="0" smtClean="0"/>
          </a:p>
          <a:p>
            <a:pPr lvl="1"/>
            <a:r>
              <a:rPr lang="en-US" dirty="0" smtClean="0"/>
              <a:t>Having the complete knowledge of </a:t>
            </a:r>
            <a:r>
              <a:rPr lang="en-US" dirty="0"/>
              <a:t>how a player will play a </a:t>
            </a:r>
            <a:r>
              <a:rPr lang="en-US" dirty="0" smtClean="0"/>
              <a:t>game. It </a:t>
            </a:r>
            <a:r>
              <a:rPr lang="en-US" dirty="0"/>
              <a:t>determines the move a player will make for any situation he or she could face. </a:t>
            </a:r>
            <a:endParaRPr lang="en-US" dirty="0" smtClean="0"/>
          </a:p>
          <a:p>
            <a:r>
              <a:rPr lang="en-US" b="1" dirty="0" smtClean="0"/>
              <a:t>Mixed </a:t>
            </a:r>
            <a:r>
              <a:rPr lang="en-US" b="1" dirty="0"/>
              <a:t>strategy</a:t>
            </a:r>
            <a:r>
              <a:rPr lang="en-US" dirty="0"/>
              <a:t> </a:t>
            </a:r>
            <a:endParaRPr lang="en-US" dirty="0" smtClean="0"/>
          </a:p>
          <a:p>
            <a:pPr lvl="1"/>
            <a:r>
              <a:rPr lang="en-US" dirty="0" smtClean="0"/>
              <a:t>The probability of which a pure strategy will be used. This allows a player to keep an opponent guessing by randomly choosing a pure strategy. </a:t>
            </a:r>
            <a:r>
              <a:rPr lang="en-US" dirty="0"/>
              <a:t>Since probabilities are continuous, there are infinitely many mixed strategies available to a player, even </a:t>
            </a:r>
            <a:r>
              <a:rPr lang="en-US" dirty="0" smtClean="0"/>
              <a:t>if the amount of pure strategies is </a:t>
            </a:r>
            <a:r>
              <a:rPr lang="en-US" dirty="0"/>
              <a:t>finite</a:t>
            </a:r>
            <a:r>
              <a:rPr lang="en-US" dirty="0" smtClean="0"/>
              <a:t>.</a:t>
            </a:r>
            <a:endParaRPr lang="en-US" dirty="0"/>
          </a:p>
        </p:txBody>
      </p:sp>
    </p:spTree>
    <p:extLst>
      <p:ext uri="{BB962C8B-B14F-4D97-AF65-F5344CB8AC3E}">
        <p14:creationId xmlns:p14="http://schemas.microsoft.com/office/powerpoint/2010/main" val="358209006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3500" y="990600"/>
            <a:ext cx="6400800" cy="685800"/>
          </a:xfrm>
        </p:spPr>
        <p:txBody>
          <a:bodyPr>
            <a:normAutofit fontScale="90000"/>
          </a:bodyPr>
          <a:lstStyle/>
          <a:p>
            <a:r>
              <a:rPr lang="en-US" dirty="0" smtClean="0"/>
              <a:t>The Formula For Calculating the Mixed Strategies</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303611595"/>
              </p:ext>
            </p:extLst>
          </p:nvPr>
        </p:nvGraphicFramePr>
        <p:xfrm>
          <a:off x="762000" y="1676400"/>
          <a:ext cx="7239000" cy="1508760"/>
        </p:xfrm>
        <a:graphic>
          <a:graphicData uri="http://schemas.openxmlformats.org/drawingml/2006/table">
            <a:tbl>
              <a:tblPr firstRow="1" bandRow="1">
                <a:tableStyleId>{5C22544A-7EE6-4342-B048-85BDC9FD1C3A}</a:tableStyleId>
              </a:tblPr>
              <a:tblGrid>
                <a:gridCol w="1809750"/>
                <a:gridCol w="1742722"/>
                <a:gridCol w="1876778"/>
                <a:gridCol w="1809750"/>
              </a:tblGrid>
              <a:tr h="370840">
                <a:tc gridSpan="4">
                  <a:txBody>
                    <a:bodyPr/>
                    <a:lstStyle/>
                    <a:p>
                      <a:pPr algn="ctr"/>
                      <a:r>
                        <a:rPr lang="en-US" sz="2000" dirty="0" smtClean="0"/>
                        <a:t>Player 2</a:t>
                      </a:r>
                      <a:endParaRPr lang="en-US" sz="2000"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r>
              <a:tr h="370840">
                <a:tc rowSpan="3">
                  <a:txBody>
                    <a:bodyPr/>
                    <a:lstStyle/>
                    <a:p>
                      <a:pPr algn="ctr"/>
                      <a:endParaRPr lang="en-US" sz="2000" dirty="0" smtClean="0"/>
                    </a:p>
                    <a:p>
                      <a:pPr algn="ctr"/>
                      <a:r>
                        <a:rPr lang="en-US" sz="2000" dirty="0" smtClean="0"/>
                        <a:t>Player</a:t>
                      </a:r>
                      <a:r>
                        <a:rPr lang="en-US" sz="2000" baseline="0" dirty="0" smtClean="0"/>
                        <a:t> 1</a:t>
                      </a:r>
                      <a:endParaRPr lang="en-US" sz="2000" dirty="0"/>
                    </a:p>
                  </a:txBody>
                  <a:tcPr/>
                </a:tc>
                <a:tc>
                  <a:txBody>
                    <a:bodyPr/>
                    <a:lstStyle/>
                    <a:p>
                      <a:pPr algn="ctr"/>
                      <a:endParaRPr lang="en-US" dirty="0"/>
                    </a:p>
                  </a:txBody>
                  <a:tcPr/>
                </a:tc>
                <a:tc>
                  <a:txBody>
                    <a:bodyPr/>
                    <a:lstStyle/>
                    <a:p>
                      <a:pPr algn="ctr"/>
                      <a:r>
                        <a:rPr lang="en-US" dirty="0" smtClean="0"/>
                        <a:t>A</a:t>
                      </a:r>
                      <a:endParaRPr lang="en-US" dirty="0"/>
                    </a:p>
                  </a:txBody>
                  <a:tcPr/>
                </a:tc>
                <a:tc>
                  <a:txBody>
                    <a:bodyPr/>
                    <a:lstStyle/>
                    <a:p>
                      <a:pPr algn="ctr"/>
                      <a:r>
                        <a:rPr lang="en-US" dirty="0" smtClean="0"/>
                        <a:t>B</a:t>
                      </a:r>
                      <a:endParaRPr lang="en-US" dirty="0"/>
                    </a:p>
                  </a:txBody>
                  <a:tcPr/>
                </a:tc>
              </a:tr>
              <a:tr h="370840">
                <a:tc vMerge="1">
                  <a:txBody>
                    <a:bodyPr/>
                    <a:lstStyle/>
                    <a:p>
                      <a:endParaRPr lang="en-US" sz="2000" dirty="0"/>
                    </a:p>
                  </a:txBody>
                  <a:tcPr/>
                </a:tc>
                <a:tc>
                  <a:txBody>
                    <a:bodyPr/>
                    <a:lstStyle/>
                    <a:p>
                      <a:pPr algn="ctr"/>
                      <a:r>
                        <a:rPr lang="en-US" dirty="0" smtClean="0"/>
                        <a:t>A</a:t>
                      </a:r>
                      <a:endParaRPr lang="en-US" dirty="0"/>
                    </a:p>
                  </a:txBody>
                  <a:tcPr/>
                </a:tc>
                <a:tc>
                  <a:txBody>
                    <a:bodyPr/>
                    <a:lstStyle/>
                    <a:p>
                      <a:pPr algn="ctr"/>
                      <a:r>
                        <a:rPr lang="en-US" dirty="0" err="1" smtClean="0"/>
                        <a:t>a,b</a:t>
                      </a:r>
                      <a:endParaRPr lang="en-US" dirty="0"/>
                    </a:p>
                  </a:txBody>
                  <a:tcPr/>
                </a:tc>
                <a:tc>
                  <a:txBody>
                    <a:bodyPr/>
                    <a:lstStyle/>
                    <a:p>
                      <a:pPr algn="ctr"/>
                      <a:r>
                        <a:rPr lang="en-US" dirty="0" err="1" smtClean="0"/>
                        <a:t>c,d</a:t>
                      </a:r>
                      <a:endParaRPr lang="en-US" dirty="0"/>
                    </a:p>
                  </a:txBody>
                  <a:tcPr/>
                </a:tc>
              </a:tr>
              <a:tr h="370840">
                <a:tc vMerge="1">
                  <a:txBody>
                    <a:bodyPr/>
                    <a:lstStyle/>
                    <a:p>
                      <a:endParaRPr lang="en-US" dirty="0"/>
                    </a:p>
                  </a:txBody>
                  <a:tcPr/>
                </a:tc>
                <a:tc>
                  <a:txBody>
                    <a:bodyPr/>
                    <a:lstStyle/>
                    <a:p>
                      <a:pPr algn="ctr"/>
                      <a:r>
                        <a:rPr lang="en-US" dirty="0" smtClean="0"/>
                        <a:t>B</a:t>
                      </a:r>
                      <a:endParaRPr lang="en-US" dirty="0"/>
                    </a:p>
                  </a:txBody>
                  <a:tcPr/>
                </a:tc>
                <a:tc>
                  <a:txBody>
                    <a:bodyPr/>
                    <a:lstStyle/>
                    <a:p>
                      <a:pPr algn="ctr"/>
                      <a:r>
                        <a:rPr lang="en-US" dirty="0" err="1" smtClean="0"/>
                        <a:t>e,f</a:t>
                      </a:r>
                      <a:endParaRPr lang="en-US" dirty="0"/>
                    </a:p>
                  </a:txBody>
                  <a:tcPr/>
                </a:tc>
                <a:tc>
                  <a:txBody>
                    <a:bodyPr/>
                    <a:lstStyle/>
                    <a:p>
                      <a:pPr algn="ctr"/>
                      <a:r>
                        <a:rPr lang="en-US" dirty="0" err="1" smtClean="0"/>
                        <a:t>g,h</a:t>
                      </a:r>
                      <a:endParaRPr lang="en-US" dirty="0"/>
                    </a:p>
                  </a:txBody>
                  <a:tcPr/>
                </a:tc>
              </a:tr>
            </a:tbl>
          </a:graphicData>
        </a:graphic>
      </p:graphicFrame>
      <p:sp>
        <p:nvSpPr>
          <p:cNvPr id="5" name="TextBox 4"/>
          <p:cNvSpPr txBox="1"/>
          <p:nvPr/>
        </p:nvSpPr>
        <p:spPr>
          <a:xfrm>
            <a:off x="1066800" y="3505200"/>
            <a:ext cx="6934200" cy="2862322"/>
          </a:xfrm>
          <a:prstGeom prst="rect">
            <a:avLst/>
          </a:prstGeom>
          <a:noFill/>
        </p:spPr>
        <p:txBody>
          <a:bodyPr wrap="square" rtlCol="0">
            <a:spAutoFit/>
          </a:bodyPr>
          <a:lstStyle/>
          <a:p>
            <a:r>
              <a:rPr lang="en-US" dirty="0" smtClean="0"/>
              <a:t>Equation used  </a:t>
            </a:r>
            <a:r>
              <a:rPr lang="en-US" dirty="0"/>
              <a:t>=&gt; </a:t>
            </a:r>
            <a:r>
              <a:rPr lang="en-US" dirty="0" smtClean="0"/>
              <a:t>Let q, be the probability</a:t>
            </a:r>
          </a:p>
          <a:p>
            <a:r>
              <a:rPr lang="en-US" b="1" dirty="0" smtClean="0"/>
              <a:t>q × a </a:t>
            </a:r>
            <a:r>
              <a:rPr lang="en-US" b="1" dirty="0"/>
              <a:t>+ (1-q</a:t>
            </a:r>
            <a:r>
              <a:rPr lang="en-US" b="1" dirty="0" smtClean="0"/>
              <a:t>) × c </a:t>
            </a:r>
            <a:r>
              <a:rPr lang="en-US" dirty="0"/>
              <a:t>= </a:t>
            </a:r>
            <a:r>
              <a:rPr lang="en-US" dirty="0" smtClean="0"/>
              <a:t>probability of player 2 doing A</a:t>
            </a:r>
          </a:p>
          <a:p>
            <a:r>
              <a:rPr lang="en-US" b="1" dirty="0" smtClean="0"/>
              <a:t>q × e + (1-q) x g </a:t>
            </a:r>
            <a:r>
              <a:rPr lang="en-US" dirty="0" smtClean="0"/>
              <a:t>= probability of player 2 doing B</a:t>
            </a:r>
          </a:p>
          <a:p>
            <a:r>
              <a:rPr lang="en-US" b="1" dirty="0"/>
              <a:t>q × a + (1-q) × </a:t>
            </a:r>
            <a:r>
              <a:rPr lang="en-US" b="1" dirty="0" smtClean="0"/>
              <a:t>c = </a:t>
            </a:r>
            <a:r>
              <a:rPr lang="en-US" b="1" dirty="0"/>
              <a:t>q × e + (1-q) x g</a:t>
            </a:r>
            <a:r>
              <a:rPr lang="en-US" dirty="0"/>
              <a:t> </a:t>
            </a:r>
            <a:r>
              <a:rPr lang="en-US" dirty="0" smtClean="0"/>
              <a:t>-&gt;To find probability of maximizing player 2’s payoff</a:t>
            </a:r>
          </a:p>
          <a:p>
            <a:r>
              <a:rPr lang="en-US" b="1" dirty="0" smtClean="0"/>
              <a:t>p </a:t>
            </a:r>
            <a:r>
              <a:rPr lang="en-US" b="1" dirty="0"/>
              <a:t>× a</a:t>
            </a:r>
            <a:r>
              <a:rPr lang="en-US" b="1" dirty="0" smtClean="0"/>
              <a:t> </a:t>
            </a:r>
            <a:r>
              <a:rPr lang="en-US" b="1" dirty="0"/>
              <a:t>+ (</a:t>
            </a:r>
            <a:r>
              <a:rPr lang="en-US" b="1" dirty="0" smtClean="0"/>
              <a:t>1-p) </a:t>
            </a:r>
            <a:r>
              <a:rPr lang="en-US" b="1" dirty="0"/>
              <a:t>× </a:t>
            </a:r>
            <a:r>
              <a:rPr lang="en-US" b="1" dirty="0" smtClean="0"/>
              <a:t>e </a:t>
            </a:r>
            <a:r>
              <a:rPr lang="en-US" dirty="0" smtClean="0"/>
              <a:t>=</a:t>
            </a:r>
            <a:r>
              <a:rPr lang="en-US" b="1" dirty="0" smtClean="0"/>
              <a:t> </a:t>
            </a:r>
            <a:r>
              <a:rPr lang="en-US" dirty="0"/>
              <a:t>probability of player </a:t>
            </a:r>
            <a:r>
              <a:rPr lang="en-US" dirty="0" smtClean="0"/>
              <a:t>1 </a:t>
            </a:r>
            <a:r>
              <a:rPr lang="en-US" dirty="0"/>
              <a:t>doing </a:t>
            </a:r>
            <a:r>
              <a:rPr lang="en-US" dirty="0" smtClean="0"/>
              <a:t>A</a:t>
            </a:r>
          </a:p>
          <a:p>
            <a:r>
              <a:rPr lang="en-US" b="1" dirty="0" smtClean="0"/>
              <a:t>p </a:t>
            </a:r>
            <a:r>
              <a:rPr lang="en-US" b="1" dirty="0"/>
              <a:t>× </a:t>
            </a:r>
            <a:r>
              <a:rPr lang="en-US" b="1" dirty="0" smtClean="0"/>
              <a:t>c </a:t>
            </a:r>
            <a:r>
              <a:rPr lang="en-US" b="1" dirty="0"/>
              <a:t>+ (</a:t>
            </a:r>
            <a:r>
              <a:rPr lang="en-US" b="1" dirty="0" smtClean="0"/>
              <a:t>1-p) </a:t>
            </a:r>
            <a:r>
              <a:rPr lang="en-US" b="1" dirty="0"/>
              <a:t>x </a:t>
            </a:r>
            <a:r>
              <a:rPr lang="en-US" b="1" dirty="0" smtClean="0"/>
              <a:t>g </a:t>
            </a:r>
            <a:r>
              <a:rPr lang="en-US" dirty="0"/>
              <a:t>= probability of player </a:t>
            </a:r>
            <a:r>
              <a:rPr lang="en-US" dirty="0" smtClean="0"/>
              <a:t>1 </a:t>
            </a:r>
            <a:r>
              <a:rPr lang="en-US" dirty="0"/>
              <a:t>doing B</a:t>
            </a:r>
          </a:p>
          <a:p>
            <a:r>
              <a:rPr lang="en-US" b="1" dirty="0" smtClean="0"/>
              <a:t>p </a:t>
            </a:r>
            <a:r>
              <a:rPr lang="en-US" b="1" dirty="0"/>
              <a:t>× a + (</a:t>
            </a:r>
            <a:r>
              <a:rPr lang="en-US" b="1" dirty="0" smtClean="0"/>
              <a:t>1-p) </a:t>
            </a:r>
            <a:r>
              <a:rPr lang="en-US" b="1" dirty="0"/>
              <a:t>× </a:t>
            </a:r>
            <a:r>
              <a:rPr lang="en-US" b="1" dirty="0" smtClean="0"/>
              <a:t>e </a:t>
            </a:r>
            <a:r>
              <a:rPr lang="en-US" b="1" dirty="0"/>
              <a:t>= </a:t>
            </a:r>
            <a:r>
              <a:rPr lang="en-US" b="1" dirty="0" smtClean="0"/>
              <a:t>p </a:t>
            </a:r>
            <a:r>
              <a:rPr lang="en-US" b="1" dirty="0"/>
              <a:t>× </a:t>
            </a:r>
            <a:r>
              <a:rPr lang="en-US" b="1" dirty="0" smtClean="0"/>
              <a:t>c </a:t>
            </a:r>
            <a:r>
              <a:rPr lang="en-US" b="1" dirty="0"/>
              <a:t>+ (</a:t>
            </a:r>
            <a:r>
              <a:rPr lang="en-US" b="1" dirty="0" smtClean="0"/>
              <a:t>1-p) </a:t>
            </a:r>
            <a:r>
              <a:rPr lang="en-US" b="1" dirty="0"/>
              <a:t>x </a:t>
            </a:r>
            <a:r>
              <a:rPr lang="en-US" b="1" dirty="0" smtClean="0"/>
              <a:t>g </a:t>
            </a:r>
            <a:r>
              <a:rPr lang="en-US" dirty="0" smtClean="0"/>
              <a:t>-&gt; To find probability of maximizing of player 1’s payoff</a:t>
            </a:r>
            <a:endParaRPr lang="en-US" dirty="0"/>
          </a:p>
          <a:p>
            <a:endParaRPr lang="en-US" dirty="0"/>
          </a:p>
        </p:txBody>
      </p:sp>
    </p:spTree>
    <p:extLst>
      <p:ext uri="{BB962C8B-B14F-4D97-AF65-F5344CB8AC3E}">
        <p14:creationId xmlns:p14="http://schemas.microsoft.com/office/powerpoint/2010/main" val="230312135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circle(in)">
                                      <p:cBhvr>
                                        <p:cTn id="12" dur="2000"/>
                                        <p:tgtEl>
                                          <p:spTgt spid="5">
                                            <p:txEl>
                                              <p:pRg st="0" end="0"/>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circle(in)">
                                      <p:cBhvr>
                                        <p:cTn id="15" dur="2000"/>
                                        <p:tgtEl>
                                          <p:spTgt spid="5">
                                            <p:txEl>
                                              <p:pRg st="1" end="1"/>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animEffect transition="in" filter="circle(in)">
                                      <p:cBhvr>
                                        <p:cTn id="18" dur="2000"/>
                                        <p:tgtEl>
                                          <p:spTgt spid="5">
                                            <p:txEl>
                                              <p:pRg st="2" end="2"/>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circle(in)">
                                      <p:cBhvr>
                                        <p:cTn id="21" dur="2000"/>
                                        <p:tgtEl>
                                          <p:spTgt spid="5">
                                            <p:txEl>
                                              <p:pRg st="3" end="3"/>
                                            </p:txEl>
                                          </p:spTgt>
                                        </p:tgtEl>
                                      </p:cBhvr>
                                    </p:animEffect>
                                  </p:childTnLst>
                                </p:cTn>
                              </p:par>
                              <p:par>
                                <p:cTn id="22" presetID="6" presetClass="entr" presetSubtype="16" fill="hold" nodeType="withEffect">
                                  <p:stCondLst>
                                    <p:cond delay="0"/>
                                  </p:stCondLst>
                                  <p:childTnLst>
                                    <p:set>
                                      <p:cBhvr>
                                        <p:cTn id="23" dur="1" fill="hold">
                                          <p:stCondLst>
                                            <p:cond delay="0"/>
                                          </p:stCondLst>
                                        </p:cTn>
                                        <p:tgtEl>
                                          <p:spTgt spid="5">
                                            <p:txEl>
                                              <p:pRg st="4" end="4"/>
                                            </p:txEl>
                                          </p:spTgt>
                                        </p:tgtEl>
                                        <p:attrNameLst>
                                          <p:attrName>style.visibility</p:attrName>
                                        </p:attrNameLst>
                                      </p:cBhvr>
                                      <p:to>
                                        <p:strVal val="visible"/>
                                      </p:to>
                                    </p:set>
                                    <p:animEffect transition="in" filter="circle(in)">
                                      <p:cBhvr>
                                        <p:cTn id="24" dur="2000"/>
                                        <p:tgtEl>
                                          <p:spTgt spid="5">
                                            <p:txEl>
                                              <p:pRg st="4" end="4"/>
                                            </p:txEl>
                                          </p:spTgt>
                                        </p:tgtEl>
                                      </p:cBhvr>
                                    </p:animEffect>
                                  </p:childTnLst>
                                </p:cTn>
                              </p:par>
                              <p:par>
                                <p:cTn id="25" presetID="6" presetClass="entr" presetSubtype="16" fill="hold" nodeType="with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circle(in)">
                                      <p:cBhvr>
                                        <p:cTn id="27" dur="2000"/>
                                        <p:tgtEl>
                                          <p:spTgt spid="5">
                                            <p:txEl>
                                              <p:pRg st="5" end="5"/>
                                            </p:txEl>
                                          </p:spTgt>
                                        </p:tgtEl>
                                      </p:cBhvr>
                                    </p:animEffect>
                                  </p:childTnLst>
                                </p:cTn>
                              </p:par>
                              <p:par>
                                <p:cTn id="28" presetID="6" presetClass="entr" presetSubtype="16" fill="hold" nodeType="withEffect">
                                  <p:stCondLst>
                                    <p:cond delay="0"/>
                                  </p:stCondLst>
                                  <p:childTnLst>
                                    <p:set>
                                      <p:cBhvr>
                                        <p:cTn id="29" dur="1" fill="hold">
                                          <p:stCondLst>
                                            <p:cond delay="0"/>
                                          </p:stCondLst>
                                        </p:cTn>
                                        <p:tgtEl>
                                          <p:spTgt spid="5">
                                            <p:txEl>
                                              <p:pRg st="6" end="6"/>
                                            </p:txEl>
                                          </p:spTgt>
                                        </p:tgtEl>
                                        <p:attrNameLst>
                                          <p:attrName>style.visibility</p:attrName>
                                        </p:attrNameLst>
                                      </p:cBhvr>
                                      <p:to>
                                        <p:strVal val="visible"/>
                                      </p:to>
                                    </p:set>
                                    <p:animEffect transition="in" filter="circle(in)">
                                      <p:cBhvr>
                                        <p:cTn id="30" dur="2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1951</TotalTime>
  <Words>1159</Words>
  <Application>Microsoft Office PowerPoint</Application>
  <PresentationFormat>On-screen Show (4:3)</PresentationFormat>
  <Paragraphs>129</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Equity</vt:lpstr>
      <vt:lpstr>Game Theory in Sports</vt:lpstr>
      <vt:lpstr>What is Game Theory?</vt:lpstr>
      <vt:lpstr>History Of Game Theory</vt:lpstr>
      <vt:lpstr>Where Game Theory can be applied</vt:lpstr>
      <vt:lpstr>Elements of Game Theory</vt:lpstr>
      <vt:lpstr>Type Of Games Used In Game Theory For Sports</vt:lpstr>
      <vt:lpstr>What is Nash Equilibrium?</vt:lpstr>
      <vt:lpstr>The Strategies</vt:lpstr>
      <vt:lpstr>The Formula For Calculating the Mixed Strategies</vt:lpstr>
      <vt:lpstr>Game Theory In Tennis</vt:lpstr>
      <vt:lpstr>Game Theory In Tennis</vt:lpstr>
      <vt:lpstr>Game Theory In Tennis</vt:lpstr>
      <vt:lpstr>Game Theory In Tennis</vt:lpstr>
      <vt:lpstr>Game Theory In Tennis</vt:lpstr>
      <vt:lpstr>Game Theory In Tennis</vt:lpstr>
      <vt:lpstr>Game Theory In Tennis</vt:lpstr>
      <vt:lpstr>Game Theory In Tennis</vt:lpstr>
      <vt:lpstr>Work Cited</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Donte</dc:creator>
  <cp:lastModifiedBy>Mount Saint Mary College</cp:lastModifiedBy>
  <cp:revision>50</cp:revision>
  <dcterms:created xsi:type="dcterms:W3CDTF">2014-04-27T21:53:01Z</dcterms:created>
  <dcterms:modified xsi:type="dcterms:W3CDTF">2014-05-06T17:13:10Z</dcterms:modified>
</cp:coreProperties>
</file>